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74" r:id="rId2"/>
  </p:sldMasterIdLst>
  <p:notesMasterIdLst>
    <p:notesMasterId r:id="rId39"/>
  </p:notesMasterIdLst>
  <p:handoutMasterIdLst>
    <p:handoutMasterId r:id="rId40"/>
  </p:handoutMasterIdLst>
  <p:sldIdLst>
    <p:sldId id="348" r:id="rId3"/>
    <p:sldId id="326" r:id="rId4"/>
    <p:sldId id="265" r:id="rId5"/>
    <p:sldId id="325" r:id="rId6"/>
    <p:sldId id="349" r:id="rId7"/>
    <p:sldId id="327" r:id="rId8"/>
    <p:sldId id="328" r:id="rId9"/>
    <p:sldId id="266" r:id="rId10"/>
    <p:sldId id="341" r:id="rId11"/>
    <p:sldId id="342" r:id="rId12"/>
    <p:sldId id="288" r:id="rId13"/>
    <p:sldId id="330" r:id="rId14"/>
    <p:sldId id="331" r:id="rId15"/>
    <p:sldId id="268" r:id="rId16"/>
    <p:sldId id="273" r:id="rId17"/>
    <p:sldId id="256" r:id="rId18"/>
    <p:sldId id="269" r:id="rId19"/>
    <p:sldId id="317" r:id="rId20"/>
    <p:sldId id="272" r:id="rId21"/>
    <p:sldId id="315" r:id="rId22"/>
    <p:sldId id="286" r:id="rId23"/>
    <p:sldId id="332" r:id="rId24"/>
    <p:sldId id="333" r:id="rId25"/>
    <p:sldId id="334" r:id="rId26"/>
    <p:sldId id="336" r:id="rId27"/>
    <p:sldId id="337" r:id="rId28"/>
    <p:sldId id="338" r:id="rId29"/>
    <p:sldId id="344" r:id="rId30"/>
    <p:sldId id="339" r:id="rId31"/>
    <p:sldId id="340" r:id="rId32"/>
    <p:sldId id="345" r:id="rId33"/>
    <p:sldId id="346" r:id="rId34"/>
    <p:sldId id="343" r:id="rId35"/>
    <p:sldId id="350" r:id="rId36"/>
    <p:sldId id="351" r:id="rId37"/>
    <p:sldId id="352" r:id="rId38"/>
  </p:sldIdLst>
  <p:sldSz cx="9906000" cy="6858000" type="A4"/>
  <p:notesSz cx="6797675" cy="9926638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it-IT"/>
    </a:defPPr>
    <a:lvl1pPr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FFFF99"/>
    <a:srgbClr val="0066FF"/>
    <a:srgbClr val="EEEE00"/>
    <a:srgbClr val="FFFFCC"/>
    <a:srgbClr val="FFFF00"/>
    <a:srgbClr val="3366FF"/>
    <a:srgbClr val="FF5050"/>
    <a:srgbClr val="F3CC0B"/>
    <a:srgbClr val="CC3300"/>
    <a:srgbClr val="C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howGuides="1">
      <p:cViewPr varScale="1">
        <p:scale>
          <a:sx n="91" d="100"/>
          <a:sy n="91" d="100"/>
        </p:scale>
        <p:origin x="-780" y="-11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>
        <p:scale>
          <a:sx n="66" d="100"/>
          <a:sy n="66" d="100"/>
        </p:scale>
        <p:origin x="-864" y="1860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63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70917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63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63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608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5963" y="773113"/>
            <a:ext cx="536575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21225"/>
            <a:ext cx="4984750" cy="44878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Fare clic per modificare gli stili del testo dello schema</a:t>
            </a:r>
          </a:p>
          <a:p>
            <a:pPr lvl="1"/>
            <a:r>
              <a:rPr lang="en-GB" noProof="0" smtClean="0"/>
              <a:t>Secondo livello</a:t>
            </a:r>
          </a:p>
          <a:p>
            <a:pPr lvl="2"/>
            <a:r>
              <a:rPr lang="en-GB" noProof="0" smtClean="0"/>
              <a:t>Terzo livello</a:t>
            </a:r>
          </a:p>
          <a:p>
            <a:pPr lvl="3"/>
            <a:r>
              <a:rPr lang="en-GB" noProof="0" smtClean="0"/>
              <a:t>Quarto livello</a:t>
            </a:r>
          </a:p>
          <a:p>
            <a:pPr lvl="4"/>
            <a:r>
              <a:rPr lang="en-GB" noProof="0" smtClean="0"/>
              <a:t>Quinto livello</a:t>
            </a:r>
          </a:p>
        </p:txBody>
      </p:sp>
      <p:sp>
        <p:nvSpPr>
          <p:cNvPr id="4711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6400" cy="465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711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40863"/>
            <a:ext cx="2946400" cy="465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smtClean="0">
                <a:latin typeface="Arial" charset="0"/>
              </a:defRPr>
            </a:lvl1pPr>
          </a:lstStyle>
          <a:p>
            <a:pPr>
              <a:defRPr/>
            </a:pPr>
            <a:fld id="{6992FFB8-73C5-424E-B415-B1E04A256C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231919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E0B4366-EC28-44AE-B5BA-D1BAED4DBA37}" type="slidenum">
              <a:rPr lang="it-IT" altLang="it-IT" sz="1200">
                <a:latin typeface="Arial" charset="0"/>
              </a:rPr>
              <a:pPr/>
              <a:t>3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9DDD686-F786-4336-BAAE-67163333A96A}" type="slidenum">
              <a:rPr lang="it-IT" altLang="it-IT" sz="1200">
                <a:latin typeface="Arial" charset="0"/>
              </a:rPr>
              <a:pPr/>
              <a:t>18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F97518B-B289-4074-A6BB-E140636535FD}" type="slidenum">
              <a:rPr lang="it-IT" altLang="it-IT" sz="1200">
                <a:latin typeface="Arial" charset="0"/>
              </a:rPr>
              <a:pPr/>
              <a:t>19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7F46461-6957-40F1-A7FE-D69073538DD3}" type="slidenum">
              <a:rPr lang="it-IT" altLang="it-IT" sz="1200">
                <a:latin typeface="Arial" charset="0"/>
              </a:rPr>
              <a:pPr/>
              <a:t>20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229A8F4-11FD-4AC1-81DE-BCD85E05CC6F}" type="slidenum">
              <a:rPr lang="it-IT" altLang="it-IT" sz="1200">
                <a:latin typeface="Arial" charset="0"/>
              </a:rPr>
              <a:pPr/>
              <a:t>21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E0B4366-EC28-44AE-B5BA-D1BAED4DBA37}" type="slidenum">
              <a:rPr lang="it-IT" altLang="it-IT" sz="1200">
                <a:latin typeface="Arial" charset="0"/>
              </a:rPr>
              <a:pPr/>
              <a:t>4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4F04491-FEE9-425A-B19F-CCA21977484E}" type="slidenum">
              <a:rPr lang="it-IT" altLang="it-IT" sz="1200">
                <a:latin typeface="Arial" charset="0"/>
              </a:rPr>
              <a:pPr/>
              <a:t>5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A5F31CC-1F01-4FED-B684-3DBC44994C08}" type="slidenum">
              <a:rPr lang="it-IT" altLang="it-IT" sz="1200">
                <a:latin typeface="Arial" charset="0"/>
              </a:rPr>
              <a:pPr/>
              <a:t>8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33EEE45-9D0F-4810-BA70-CF13A574E902}" type="slidenum">
              <a:rPr lang="it-IT" altLang="it-IT" sz="1200">
                <a:latin typeface="Arial" charset="0"/>
              </a:rPr>
              <a:pPr/>
              <a:t>11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94EAB59-8D51-418C-943F-0D0B0861A913}" type="slidenum">
              <a:rPr lang="it-IT" altLang="it-IT" sz="1200">
                <a:latin typeface="Arial" charset="0"/>
              </a:rPr>
              <a:pPr/>
              <a:t>14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0385228-AAB0-4876-8800-BC920DADC605}" type="slidenum">
              <a:rPr lang="it-IT" altLang="it-IT" sz="1200">
                <a:latin typeface="Arial" charset="0"/>
              </a:rPr>
              <a:pPr/>
              <a:t>15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94F3B5A-6B02-4EC1-9FAE-089429A322D8}" type="slidenum">
              <a:rPr lang="it-IT" altLang="it-IT" sz="1200">
                <a:latin typeface="Arial" charset="0"/>
              </a:rPr>
              <a:pPr/>
              <a:t>16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74755" name="Rectangle 4098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4100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3658080-CC45-4177-95D1-82D87D7D7096}" type="slidenum">
              <a:rPr lang="it-IT" altLang="it-IT" sz="1200">
                <a:latin typeface="Arial" charset="0"/>
              </a:rPr>
              <a:pPr/>
              <a:t>17</a:t>
            </a:fld>
            <a:endParaRPr lang="it-IT" altLang="it-IT" sz="1200">
              <a:latin typeface="Arial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953000"/>
            <a:ext cx="5513388" cy="4256088"/>
          </a:xfrm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it-IT" altLang="it-IT" sz="1400" smtClean="0">
                <a:latin typeface="Arial" charset="0"/>
              </a:rPr>
              <a:t>Note:</a:t>
            </a:r>
            <a:endParaRPr lang="it-IT" altLang="it-IT" sz="14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K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75" y="433388"/>
            <a:ext cx="18065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771525" y="1125538"/>
            <a:ext cx="8934450" cy="68262"/>
            <a:chOff x="486" y="750"/>
            <a:chExt cx="5628" cy="43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15" y="752"/>
              <a:ext cx="5599" cy="41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86" y="750"/>
              <a:ext cx="52" cy="41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98438" y="336550"/>
            <a:ext cx="74612" cy="626427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81113" y="1612900"/>
            <a:ext cx="6738937" cy="1470025"/>
          </a:xfrm>
          <a:ln/>
        </p:spPr>
        <p:txBody>
          <a:bodyPr/>
          <a:lstStyle>
            <a:lvl1pPr>
              <a:lnSpc>
                <a:spcPts val="3300"/>
              </a:lnSpc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925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81113" y="3368675"/>
            <a:ext cx="6192837" cy="1752600"/>
          </a:xfrm>
        </p:spPr>
        <p:txBody>
          <a:bodyPr tIns="0"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ftr" sz="quarter" idx="10"/>
          </p:nvPr>
        </p:nvSpPr>
        <p:spPr>
          <a:xfrm>
            <a:off x="776288" y="6597650"/>
            <a:ext cx="8929687" cy="260350"/>
          </a:xfrm>
          <a:ln algn="ctr"/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24151686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173867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466013" y="306388"/>
            <a:ext cx="2230437" cy="607536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71525" y="306388"/>
            <a:ext cx="6542088" cy="607536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577711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85658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17590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03991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51920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68856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03117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64993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9323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8766156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40687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73332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5289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70009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71525" y="1628775"/>
            <a:ext cx="4386263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310188" y="1628775"/>
            <a:ext cx="4386262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99582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0937865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830870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239556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63330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7877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306388"/>
            <a:ext cx="68453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it-IT" smtClean="0"/>
              <a:t>Titelmasterformat durch Klicken bearbeiten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28775"/>
            <a:ext cx="89249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it-IT" smtClean="0"/>
              <a:t>Textmasterformate durch Klicken bearbeiten</a:t>
            </a:r>
          </a:p>
          <a:p>
            <a:pPr lvl="1"/>
            <a:r>
              <a:rPr lang="de-DE" altLang="it-IT" smtClean="0"/>
              <a:t>Zweite Ebene</a:t>
            </a:r>
          </a:p>
          <a:p>
            <a:pPr lvl="2"/>
            <a:r>
              <a:rPr lang="de-DE" altLang="it-IT" smtClean="0"/>
              <a:t>Dritte Ebene</a:t>
            </a:r>
          </a:p>
          <a:p>
            <a:pPr lvl="3"/>
            <a:r>
              <a:rPr lang="de-DE" altLang="it-IT" smtClean="0"/>
              <a:t>Vierte Ebene</a:t>
            </a:r>
          </a:p>
          <a:p>
            <a:pPr lvl="4"/>
            <a:r>
              <a:rPr lang="de-DE" altLang="it-IT" smtClean="0"/>
              <a:t>Fünfte Ebene</a:t>
            </a:r>
          </a:p>
        </p:txBody>
      </p:sp>
      <p:sp>
        <p:nvSpPr>
          <p:cNvPr id="19149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71525" y="6597650"/>
            <a:ext cx="89344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eaLnBrk="1" hangingPunct="1">
              <a:tabLst>
                <a:tab pos="8248650" algn="r"/>
              </a:tabLst>
              <a:defRPr sz="700" smtClean="0">
                <a:solidFill>
                  <a:srgbClr val="00267A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7173" name="Group 5"/>
          <p:cNvGrpSpPr>
            <a:grpSpLocks/>
          </p:cNvGrpSpPr>
          <p:nvPr/>
        </p:nvGrpSpPr>
        <p:grpSpPr bwMode="auto">
          <a:xfrm>
            <a:off x="771525" y="1125538"/>
            <a:ext cx="8934450" cy="68262"/>
            <a:chOff x="486" y="750"/>
            <a:chExt cx="5628" cy="43"/>
          </a:xfrm>
        </p:grpSpPr>
        <p:sp>
          <p:nvSpPr>
            <p:cNvPr id="191494" name="Rectangle 6"/>
            <p:cNvSpPr>
              <a:spLocks noChangeArrowheads="1"/>
            </p:cNvSpPr>
            <p:nvPr/>
          </p:nvSpPr>
          <p:spPr bwMode="auto">
            <a:xfrm>
              <a:off x="515" y="752"/>
              <a:ext cx="5599" cy="41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91495" name="Oval 7"/>
            <p:cNvSpPr>
              <a:spLocks noChangeArrowheads="1"/>
            </p:cNvSpPr>
            <p:nvPr/>
          </p:nvSpPr>
          <p:spPr bwMode="auto">
            <a:xfrm>
              <a:off x="486" y="750"/>
              <a:ext cx="52" cy="41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91496" name="Rectangle 8"/>
          <p:cNvSpPr>
            <a:spLocks noChangeArrowheads="1"/>
          </p:cNvSpPr>
          <p:nvPr/>
        </p:nvSpPr>
        <p:spPr bwMode="auto">
          <a:xfrm>
            <a:off x="198438" y="336550"/>
            <a:ext cx="74612" cy="62611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pic>
        <p:nvPicPr>
          <p:cNvPr id="7175" name="Picture 9" descr="FK_RG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75" y="433388"/>
            <a:ext cx="18065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5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500">
          <a:solidFill>
            <a:schemeClr val="hlink"/>
          </a:solidFill>
          <a:latin typeface="Verdana" pitchFamily="34" charset="0"/>
        </a:defRPr>
      </a:lvl2pPr>
      <a:lvl3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500">
          <a:solidFill>
            <a:schemeClr val="hlink"/>
          </a:solidFill>
          <a:latin typeface="Verdana" pitchFamily="34" charset="0"/>
        </a:defRPr>
      </a:lvl3pPr>
      <a:lvl4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500">
          <a:solidFill>
            <a:schemeClr val="hlink"/>
          </a:solidFill>
          <a:latin typeface="Verdana" pitchFamily="34" charset="0"/>
        </a:defRPr>
      </a:lvl4pPr>
      <a:lvl5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500">
          <a:solidFill>
            <a:schemeClr val="hlink"/>
          </a:solidFill>
          <a:latin typeface="Verdana" pitchFamily="34" charset="0"/>
        </a:defRPr>
      </a:lvl5pPr>
      <a:lvl6pPr marL="457200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500">
          <a:solidFill>
            <a:schemeClr val="hlink"/>
          </a:solidFill>
          <a:latin typeface="Verdana" pitchFamily="34" charset="0"/>
        </a:defRPr>
      </a:lvl6pPr>
      <a:lvl7pPr marL="914400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500">
          <a:solidFill>
            <a:schemeClr val="hlink"/>
          </a:solidFill>
          <a:latin typeface="Verdana" pitchFamily="34" charset="0"/>
        </a:defRPr>
      </a:lvl7pPr>
      <a:lvl8pPr marL="1371600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500">
          <a:solidFill>
            <a:schemeClr val="hlink"/>
          </a:solidFill>
          <a:latin typeface="Verdana" pitchFamily="34" charset="0"/>
        </a:defRPr>
      </a:lvl8pPr>
      <a:lvl9pPr marL="1828800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 sz="2500">
          <a:solidFill>
            <a:schemeClr val="hlink"/>
          </a:solidFill>
          <a:latin typeface="Verdana" pitchFamily="34" charset="0"/>
        </a:defRPr>
      </a:lvl9pPr>
    </p:titleStyle>
    <p:bodyStyle>
      <a:lvl1pPr marL="266700" indent="-266700" algn="l" rtl="0" eaLnBrk="0" fontAlgn="base" hangingPunct="0">
        <a:lnSpc>
          <a:spcPts val="2400"/>
        </a:lnSpc>
        <a:spcBef>
          <a:spcPct val="0"/>
        </a:spcBef>
        <a:spcAft>
          <a:spcPct val="30000"/>
        </a:spcAft>
        <a:buFont typeface="Wingdings" pitchFamily="2" charset="2"/>
        <a:buChar char="§"/>
        <a:defRPr>
          <a:solidFill>
            <a:schemeClr val="hlink"/>
          </a:solidFill>
          <a:latin typeface="+mn-lt"/>
          <a:ea typeface="+mn-ea"/>
          <a:cs typeface="+mn-cs"/>
        </a:defRPr>
      </a:lvl1pPr>
      <a:lvl2pPr marL="533400" indent="-265113" algn="l" rtl="0" eaLnBrk="0" fontAlgn="base" hangingPunct="0">
        <a:lnSpc>
          <a:spcPts val="2400"/>
        </a:lnSpc>
        <a:spcBef>
          <a:spcPct val="0"/>
        </a:spcBef>
        <a:spcAft>
          <a:spcPct val="30000"/>
        </a:spcAft>
        <a:buChar char="–"/>
        <a:defRPr sz="1600">
          <a:solidFill>
            <a:schemeClr val="hlink"/>
          </a:solidFill>
          <a:latin typeface="+mn-lt"/>
        </a:defRPr>
      </a:lvl2pPr>
      <a:lvl3pPr marL="812800" indent="-277813" algn="l" rtl="0" eaLnBrk="0" fontAlgn="base" hangingPunct="0">
        <a:lnSpc>
          <a:spcPts val="2400"/>
        </a:lnSpc>
        <a:spcBef>
          <a:spcPct val="0"/>
        </a:spcBef>
        <a:spcAft>
          <a:spcPct val="30000"/>
        </a:spcAft>
        <a:buChar char="•"/>
        <a:defRPr sz="1400">
          <a:solidFill>
            <a:schemeClr val="hlink"/>
          </a:solidFill>
          <a:latin typeface="+mn-lt"/>
        </a:defRPr>
      </a:lvl3pPr>
      <a:lvl4pPr marL="1079500" indent="-265113" algn="l" rtl="0" eaLnBrk="0" fontAlgn="base" hangingPunct="0">
        <a:lnSpc>
          <a:spcPts val="2400"/>
        </a:lnSpc>
        <a:spcBef>
          <a:spcPct val="0"/>
        </a:spcBef>
        <a:spcAft>
          <a:spcPct val="30000"/>
        </a:spcAft>
        <a:buChar char="–"/>
        <a:defRPr sz="1400">
          <a:solidFill>
            <a:schemeClr val="hlink"/>
          </a:solidFill>
          <a:latin typeface="+mn-lt"/>
        </a:defRPr>
      </a:lvl4pPr>
      <a:lvl5pPr marL="1346200" indent="-265113" algn="l" rtl="0" eaLnBrk="0" fontAlgn="base" hangingPunct="0">
        <a:lnSpc>
          <a:spcPts val="2400"/>
        </a:lnSpc>
        <a:spcBef>
          <a:spcPct val="0"/>
        </a:spcBef>
        <a:spcAft>
          <a:spcPct val="30000"/>
        </a:spcAft>
        <a:buChar char="»"/>
        <a:defRPr sz="1400">
          <a:solidFill>
            <a:schemeClr val="hlink"/>
          </a:solidFill>
          <a:latin typeface="+mn-lt"/>
        </a:defRPr>
      </a:lvl5pPr>
      <a:lvl6pPr marL="1803400" indent="-265113" algn="l" rtl="0" eaLnBrk="0" fontAlgn="base" hangingPunct="0">
        <a:lnSpc>
          <a:spcPts val="2400"/>
        </a:lnSpc>
        <a:spcBef>
          <a:spcPct val="0"/>
        </a:spcBef>
        <a:spcAft>
          <a:spcPct val="30000"/>
        </a:spcAft>
        <a:buChar char="»"/>
        <a:defRPr sz="1400">
          <a:solidFill>
            <a:schemeClr val="hlink"/>
          </a:solidFill>
          <a:latin typeface="+mn-lt"/>
        </a:defRPr>
      </a:lvl6pPr>
      <a:lvl7pPr marL="2260600" indent="-265113" algn="l" rtl="0" eaLnBrk="0" fontAlgn="base" hangingPunct="0">
        <a:lnSpc>
          <a:spcPts val="2400"/>
        </a:lnSpc>
        <a:spcBef>
          <a:spcPct val="0"/>
        </a:spcBef>
        <a:spcAft>
          <a:spcPct val="30000"/>
        </a:spcAft>
        <a:buChar char="»"/>
        <a:defRPr sz="1400">
          <a:solidFill>
            <a:schemeClr val="hlink"/>
          </a:solidFill>
          <a:latin typeface="+mn-lt"/>
        </a:defRPr>
      </a:lvl7pPr>
      <a:lvl8pPr marL="2717800" indent="-265113" algn="l" rtl="0" eaLnBrk="0" fontAlgn="base" hangingPunct="0">
        <a:lnSpc>
          <a:spcPts val="2400"/>
        </a:lnSpc>
        <a:spcBef>
          <a:spcPct val="0"/>
        </a:spcBef>
        <a:spcAft>
          <a:spcPct val="30000"/>
        </a:spcAft>
        <a:buChar char="»"/>
        <a:defRPr sz="1400">
          <a:solidFill>
            <a:schemeClr val="hlink"/>
          </a:solidFill>
          <a:latin typeface="+mn-lt"/>
        </a:defRPr>
      </a:lvl8pPr>
      <a:lvl9pPr marL="3175000" indent="-265113" algn="l" rtl="0" eaLnBrk="0" fontAlgn="base" hangingPunct="0">
        <a:lnSpc>
          <a:spcPts val="2400"/>
        </a:lnSpc>
        <a:spcBef>
          <a:spcPct val="0"/>
        </a:spcBef>
        <a:spcAft>
          <a:spcPct val="30000"/>
        </a:spcAft>
        <a:buChar char="»"/>
        <a:defRPr sz="1400">
          <a:solidFill>
            <a:schemeClr val="hlink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AA405-1B62-4C69-BF2E-EE75A543D4FC}" type="datetimeFigureOut">
              <a:rPr lang="it-IT" smtClean="0"/>
              <a:pPr/>
              <a:t>18/07/2022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6B1E7-08ED-4DEE-A334-CFB951E0C7F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7815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Tony\Documents\foto-storica-piazza-oleggio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492" y="116632"/>
            <a:ext cx="9748508" cy="648072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352600" y="620688"/>
            <a:ext cx="7128792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altLang="it-IT" sz="4400" b="1" dirty="0" err="1" smtClean="0">
                <a:solidFill>
                  <a:srgbClr val="3366FF"/>
                </a:solidFill>
                <a:latin typeface="Arial" charset="0"/>
              </a:rPr>
              <a:t>PlasmAferesi</a:t>
            </a:r>
            <a:endParaRPr lang="it-IT" sz="4400" dirty="0"/>
          </a:p>
        </p:txBody>
      </p:sp>
      <p:sp>
        <p:nvSpPr>
          <p:cNvPr id="6" name="Rettangolo 5"/>
          <p:cNvSpPr/>
          <p:nvPr/>
        </p:nvSpPr>
        <p:spPr>
          <a:xfrm>
            <a:off x="344488" y="5301208"/>
            <a:ext cx="4968552" cy="68480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it-IT" b="1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Come e </a:t>
            </a:r>
            <a:r>
              <a:rPr lang="it-IT" b="1" dirty="0" err="1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perchè</a:t>
            </a:r>
            <a:r>
              <a:rPr lang="it-IT" b="1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 donare plasma mediante plasmaferesi”  </a:t>
            </a:r>
            <a:r>
              <a:rPr lang="it-IT" b="1" dirty="0" err="1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Oleggio</a:t>
            </a:r>
            <a:r>
              <a:rPr lang="it-IT" b="1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 9 luglio 2022</a:t>
            </a:r>
          </a:p>
          <a:p>
            <a:r>
              <a:rPr lang="it-IT" sz="1050" b="1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Gennaro </a:t>
            </a:r>
            <a:r>
              <a:rPr lang="it-IT" sz="1050" b="1" dirty="0" err="1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Mascaro</a:t>
            </a:r>
            <a:r>
              <a:rPr lang="it-IT" sz="1050" b="1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 – Direttore Sanitario AVIS/</a:t>
            </a:r>
            <a:r>
              <a:rPr lang="it-IT" sz="1050" b="1" dirty="0" err="1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UdR</a:t>
            </a:r>
            <a:r>
              <a:rPr lang="it-IT" sz="1050" b="1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, Novara</a:t>
            </a:r>
            <a:endParaRPr lang="it-IT" sz="1050" b="1" dirty="0">
              <a:solidFill>
                <a:srgbClr val="3366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Separatori </a:t>
            </a:r>
            <a:r>
              <a:rPr lang="it-IT" dirty="0" err="1" smtClean="0"/>
              <a:t>Fresenius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16" y="1018325"/>
            <a:ext cx="3600400" cy="5839675"/>
          </a:xfrm>
          <a:prstGeom prst="rect">
            <a:avLst/>
          </a:prstGeom>
        </p:spPr>
      </p:pic>
      <p:pic>
        <p:nvPicPr>
          <p:cNvPr id="5" name="Picture 10" descr="G:\plasmaferesi incontro regionale avis\ind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596" y="1714488"/>
            <a:ext cx="3351316" cy="4726492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8193360" y="4509120"/>
            <a:ext cx="1586527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t-IT" dirty="0" smtClean="0"/>
              <a:t>Sacca di raccolta plasma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8034847" y="3284984"/>
            <a:ext cx="1871153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l"/>
            <a:r>
              <a:rPr lang="it-IT" dirty="0" smtClean="0">
                <a:solidFill>
                  <a:srgbClr val="FF0000"/>
                </a:solidFill>
              </a:rPr>
              <a:t>Camera di raccolta</a:t>
            </a:r>
          </a:p>
          <a:p>
            <a:pPr algn="l"/>
            <a:r>
              <a:rPr lang="it-IT" dirty="0" smtClean="0">
                <a:solidFill>
                  <a:srgbClr val="FF0000"/>
                </a:solidFill>
              </a:rPr>
              <a:t>Globuli rossi</a:t>
            </a:r>
            <a:endParaRPr lang="it-IT" dirty="0">
              <a:solidFill>
                <a:srgbClr val="FF0000"/>
              </a:solidFill>
            </a:endParaRPr>
          </a:p>
        </p:txBody>
      </p:sp>
      <p:cxnSp>
        <p:nvCxnSpPr>
          <p:cNvPr id="8" name="Connettore 2 7"/>
          <p:cNvCxnSpPr/>
          <p:nvPr/>
        </p:nvCxnSpPr>
        <p:spPr>
          <a:xfrm flipV="1">
            <a:off x="1424608" y="5157192"/>
            <a:ext cx="360040" cy="306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H="1">
            <a:off x="7545288" y="3501008"/>
            <a:ext cx="504056" cy="1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 flipH="1">
            <a:off x="7689304" y="4725144"/>
            <a:ext cx="504056" cy="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H="1">
            <a:off x="7617296" y="2924944"/>
            <a:ext cx="504056" cy="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8121352" y="2492896"/>
            <a:ext cx="1784648" cy="738664"/>
          </a:xfrm>
          <a:prstGeom prst="rect">
            <a:avLst/>
          </a:prstGeom>
          <a:solidFill>
            <a:srgbClr val="FF5050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Colonna di centrifugazione e filtrazione S.I.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04800" y="1352550"/>
            <a:ext cx="8458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spcBef>
                <a:spcPct val="50000"/>
              </a:spcBef>
              <a:buClr>
                <a:srgbClr val="009900"/>
              </a:buClr>
              <a:buSzPct val="100000"/>
              <a:buFont typeface="Webdings" pitchFamily="18" charset="2"/>
              <a:buChar char="U"/>
            </a:pP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I Separatori Cellulari sono dotati di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POMPE PERISTALTICHE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 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che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fanno circolare 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il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Sangue</a:t>
            </a:r>
            <a:br>
              <a:rPr lang="it-IT" altLang="it-IT" sz="2400" dirty="0" smtClean="0">
                <a:solidFill>
                  <a:srgbClr val="002060"/>
                </a:solidFill>
                <a:latin typeface="Arial" charset="0"/>
                <a:sym typeface="Symbol" pitchFamily="18" charset="2"/>
              </a:rPr>
            </a:b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e 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tutti gli altri Liquidi all’interno dei </a:t>
            </a:r>
            <a:r>
              <a:rPr lang="it-IT" altLang="it-IT" sz="2400" dirty="0" err="1">
                <a:solidFill>
                  <a:srgbClr val="002060"/>
                </a:solidFill>
                <a:latin typeface="Arial" charset="0"/>
                <a:sym typeface="Symbol" pitchFamily="18" charset="2"/>
              </a:rPr>
              <a:t>Tubatismi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.</a:t>
            </a:r>
            <a:endParaRPr lang="it-IT" altLang="it-IT" sz="24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304800" y="2732088"/>
            <a:ext cx="752852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spcBef>
                <a:spcPct val="50000"/>
              </a:spcBef>
              <a:buClr>
                <a:srgbClr val="009900"/>
              </a:buClr>
              <a:buSzPct val="100000"/>
              <a:buFont typeface="Webdings" pitchFamily="18" charset="2"/>
              <a:buChar char="U"/>
            </a:pP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Il cuore di un Separatore Cellulare è il dispositivo mediante il quale avviene la separazione del Sangue nei suoi componenti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base:</a:t>
            </a:r>
            <a:b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</a:b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la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CAMERA DI SEPARAZIONE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(</a:t>
            </a:r>
            <a:r>
              <a:rPr lang="it-IT" altLang="it-IT" sz="2400" dirty="0" err="1" smtClean="0">
                <a:solidFill>
                  <a:srgbClr val="002060"/>
                </a:solidFill>
                <a:latin typeface="Arial" charset="0"/>
              </a:rPr>
              <a:t>bowl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, colonna filtrante).</a:t>
            </a:r>
            <a:endParaRPr lang="it-IT" altLang="it-IT" sz="24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304800" y="4811668"/>
            <a:ext cx="8458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spcBef>
                <a:spcPct val="50000"/>
              </a:spcBef>
              <a:buClr>
                <a:srgbClr val="009900"/>
              </a:buClr>
              <a:buSzPct val="100000"/>
              <a:buFont typeface="Webdings" pitchFamily="18" charset="2"/>
              <a:buChar char="U"/>
            </a:pP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I Separatori Cellulari sono dotati di tanti altri dispositivi indispensabili ai fini dello svolgimento della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procedur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a in sicurezza: Sensori di 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Pressione; Sensori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Ottici </a:t>
            </a:r>
            <a:r>
              <a:rPr lang="it-IT" altLang="it-IT" sz="2400" dirty="0" err="1" smtClean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ecc…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  <a:sym typeface="Symbol" pitchFamily="18" charset="2"/>
              </a:rPr>
              <a:t>. e</a:t>
            </a:r>
            <a:endParaRPr lang="it-IT" altLang="it-IT" sz="24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1856656" y="304800"/>
            <a:ext cx="5760639" cy="685800"/>
          </a:xfrm>
          <a:prstGeom prst="rect">
            <a:avLst/>
          </a:prstGeom>
          <a:noFill/>
        </p:spPr>
        <p:txBody>
          <a:bodyPr lIns="90488" tIns="44450" rIns="90488" bIns="4445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it-IT" sz="3600" b="1" dirty="0" smtClean="0"/>
              <a:t>La tecnica della PLASMAFERESI</a:t>
            </a:r>
            <a:endParaRPr lang="it-IT" altLang="it-IT" sz="3600" b="1" i="1" dirty="0">
              <a:solidFill>
                <a:srgbClr val="3366FF"/>
              </a:solidFill>
              <a:latin typeface="Arial" charset="0"/>
            </a:endParaRPr>
          </a:p>
        </p:txBody>
      </p:sp>
      <p:pic>
        <p:nvPicPr>
          <p:cNvPr id="7" name="Picture 10" descr="Pompa_Sangue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344" y="1045999"/>
            <a:ext cx="1368152" cy="1824202"/>
          </a:xfrm>
          <a:prstGeom prst="rect">
            <a:avLst/>
          </a:prstGeom>
          <a:noFill/>
          <a:ln w="12700">
            <a:solidFill>
              <a:srgbClr val="0099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200" b="1" dirty="0" smtClean="0"/>
              <a:t/>
            </a:r>
            <a:br>
              <a:rPr lang="it-IT" sz="3200" b="1" dirty="0" smtClean="0"/>
            </a:br>
            <a:r>
              <a:rPr lang="it-IT" sz="3600" b="1" dirty="0" smtClean="0">
                <a:latin typeface="Arial" pitchFamily="34" charset="0"/>
                <a:cs typeface="Arial" pitchFamily="34" charset="0"/>
              </a:rPr>
              <a:t>La tecnica della PLASMAFERESI</a:t>
            </a:r>
            <a:r>
              <a:rPr lang="it-IT" altLang="it-IT" sz="3200" b="1" i="1" dirty="0" smtClean="0">
                <a:solidFill>
                  <a:srgbClr val="3366FF"/>
                </a:solidFill>
                <a:latin typeface="Arial" charset="0"/>
              </a:rPr>
              <a:t/>
            </a:r>
            <a:br>
              <a:rPr lang="it-IT" altLang="it-IT" sz="3200" b="1" i="1" dirty="0" smtClean="0">
                <a:solidFill>
                  <a:srgbClr val="3366FF"/>
                </a:solidFill>
                <a:latin typeface="Arial" charset="0"/>
              </a:rPr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8504" y="1772816"/>
            <a:ext cx="8915400" cy="4525963"/>
          </a:xfrm>
        </p:spPr>
        <p:txBody>
          <a:bodyPr>
            <a:normAutofit fontScale="77500" lnSpcReduction="20000"/>
          </a:bodyPr>
          <a:lstStyle/>
          <a:p>
            <a:r>
              <a:rPr lang="it-IT" sz="3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Dal sangue prelevato ai donatori, separ</a:t>
            </a:r>
            <a:r>
              <a:rPr lang="it-IT" sz="3800" dirty="0" smtClean="0">
                <a:latin typeface="Arial" pitchFamily="34" charset="0"/>
                <a:cs typeface="Arial" pitchFamily="34" charset="0"/>
              </a:rPr>
              <a:t>ato da questi apparecchi nei vari componenti</a:t>
            </a:r>
            <a:r>
              <a:rPr lang="it-IT" sz="3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it-IT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viene raccolto solo il plasma in una apposita sacca</a:t>
            </a:r>
            <a:r>
              <a:rPr lang="it-IT" sz="3800" dirty="0" smtClean="0">
                <a:latin typeface="Arial" pitchFamily="34" charset="0"/>
                <a:cs typeface="Arial" pitchFamily="34" charset="0"/>
              </a:rPr>
              <a:t> mentre le altre componenti del sangue (globuli rossi, globuli bianchi e piastrine) sono restituite al donatore. </a:t>
            </a:r>
          </a:p>
          <a:p>
            <a:r>
              <a:rPr lang="it-IT" sz="3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La seduta di plasmaferesi </a:t>
            </a:r>
            <a:r>
              <a:rPr lang="it-IT" sz="3800" dirty="0" smtClean="0">
                <a:latin typeface="Arial" pitchFamily="34" charset="0"/>
                <a:cs typeface="Arial" pitchFamily="34" charset="0"/>
              </a:rPr>
              <a:t>è caratterizzata da una </a:t>
            </a:r>
            <a:r>
              <a:rPr lang="it-IT" sz="3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serie di prelievi</a:t>
            </a:r>
            <a:r>
              <a:rPr lang="it-IT" sz="3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3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separazioni e </a:t>
            </a:r>
            <a:r>
              <a:rPr lang="it-IT" sz="38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reinfusioni</a:t>
            </a:r>
            <a:r>
              <a:rPr lang="it-IT" sz="3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3800" dirty="0" smtClean="0">
                <a:latin typeface="Arial" pitchFamily="34" charset="0"/>
                <a:cs typeface="Arial" pitchFamily="34" charset="0"/>
              </a:rPr>
              <a:t>di componenti ematici, in perfetta sterilità (i circuiti utilizzati sono monouso) garantendo così la massima sicurezza per il donatore e per chi riceve il plasma donato.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3600" b="1" dirty="0" smtClean="0">
                <a:latin typeface="Arial" pitchFamily="34" charset="0"/>
                <a:cs typeface="Arial" pitchFamily="34" charset="0"/>
              </a:rPr>
              <a:t>La tecnica della PLASMAFERESI</a:t>
            </a:r>
            <a:r>
              <a:rPr lang="it-IT" altLang="it-IT" b="1" i="1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altLang="it-IT" b="1" i="1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</a:b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5300" y="2143116"/>
            <a:ext cx="8915400" cy="3983048"/>
          </a:xfrm>
        </p:spPr>
        <p:txBody>
          <a:bodyPr/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Alla fine di ogni donazione al donatore viene (può essere) infusa una quantità di soluzione fisiologica pari a quella di plasma donato, rimpiazzando così immediatamente i liquidi perduti con la donazione.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ChangeArrowheads="1"/>
          </p:cNvSpPr>
          <p:nvPr/>
        </p:nvSpPr>
        <p:spPr bwMode="auto">
          <a:xfrm>
            <a:off x="1856656" y="4365104"/>
            <a:ext cx="6477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76250" indent="-47625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buClr>
                <a:srgbClr val="009900"/>
              </a:buClr>
              <a:buSzPct val="120000"/>
              <a:buFont typeface="Wingdings" pitchFamily="2" charset="2"/>
              <a:buChar char="¤"/>
            </a:pPr>
            <a:r>
              <a:rPr lang="it-IT" altLang="it-IT" sz="2400" b="1" dirty="0" smtClean="0">
                <a:solidFill>
                  <a:srgbClr val="FF0000"/>
                </a:solidFill>
                <a:latin typeface="Arial" charset="0"/>
              </a:rPr>
              <a:t>CENTRIFUGAZIONE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/>
            </a:r>
            <a:b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it-IT" altLang="it-IT" sz="2400" dirty="0" smtClean="0">
                <a:solidFill>
                  <a:srgbClr val="FF0000"/>
                </a:solidFill>
                <a:latin typeface="Arial" charset="0"/>
              </a:rPr>
              <a:t>la </a:t>
            </a:r>
            <a:r>
              <a:rPr lang="it-IT" altLang="it-IT" sz="2400" dirty="0">
                <a:solidFill>
                  <a:srgbClr val="FF0000"/>
                </a:solidFill>
                <a:latin typeface="Arial" charset="0"/>
              </a:rPr>
              <a:t>separazione degli emocomponenti è in funzione del Peso Specifico.</a:t>
            </a:r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1856656" y="2492896"/>
            <a:ext cx="5943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76250" indent="-47625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buClr>
                <a:srgbClr val="009900"/>
              </a:buClr>
              <a:buSzPct val="120000"/>
              <a:buFont typeface="Wingdings" pitchFamily="2" charset="2"/>
              <a:buChar char="¤"/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FILTRAZIONE</a:t>
            </a:r>
            <a:b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la 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separazione degli emocomponenti è in funzione della Dimensione Cellulare.</a:t>
            </a:r>
          </a:p>
        </p:txBody>
      </p:sp>
      <p:sp>
        <p:nvSpPr>
          <p:cNvPr id="7" name="Rettangolo 6"/>
          <p:cNvSpPr/>
          <p:nvPr/>
        </p:nvSpPr>
        <p:spPr>
          <a:xfrm>
            <a:off x="1424608" y="620688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latin typeface="Arial" pitchFamily="34" charset="0"/>
                <a:cs typeface="Arial" pitchFamily="34" charset="0"/>
              </a:rPr>
              <a:t>La tecnica della PLASMAFERESI</a:t>
            </a:r>
            <a:endParaRPr lang="it-IT" sz="32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7" descr="filtro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92413"/>
            <a:ext cx="4800600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6" descr="filtro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822575"/>
            <a:ext cx="4572000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04775" y="5182964"/>
            <a:ext cx="1724025" cy="6096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algn="l"/>
            <a:r>
              <a:rPr lang="it-IT" altLang="it-IT" b="1" dirty="0" smtClean="0">
                <a:solidFill>
                  <a:srgbClr val="EF0129"/>
                </a:solidFill>
                <a:latin typeface="Arial" charset="0"/>
              </a:rPr>
              <a:t>Ingresso Sangue Intero</a:t>
            </a:r>
          </a:p>
        </p:txBody>
      </p:sp>
      <p:sp>
        <p:nvSpPr>
          <p:cNvPr id="32773" name="Rectangle 10"/>
          <p:cNvSpPr>
            <a:spLocks noChangeArrowheads="1"/>
          </p:cNvSpPr>
          <p:nvPr/>
        </p:nvSpPr>
        <p:spPr bwMode="auto">
          <a:xfrm>
            <a:off x="4371975" y="5105400"/>
            <a:ext cx="962025" cy="6096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ts val="2400"/>
              </a:lnSpc>
              <a:spcAft>
                <a:spcPct val="30000"/>
              </a:spcAft>
              <a:buFont typeface="Wingdings" pitchFamily="2" charset="2"/>
              <a:buNone/>
            </a:pPr>
            <a:r>
              <a:rPr lang="it-IT" altLang="it-IT" sz="1800" b="1" dirty="0">
                <a:solidFill>
                  <a:srgbClr val="00279F"/>
                </a:solidFill>
                <a:latin typeface="Arial" charset="0"/>
              </a:rPr>
              <a:t>Uscita GRC</a:t>
            </a:r>
          </a:p>
        </p:txBody>
      </p:sp>
      <p:sp>
        <p:nvSpPr>
          <p:cNvPr id="32774" name="Rectangle 11"/>
          <p:cNvSpPr>
            <a:spLocks noChangeArrowheads="1"/>
          </p:cNvSpPr>
          <p:nvPr/>
        </p:nvSpPr>
        <p:spPr bwMode="auto">
          <a:xfrm>
            <a:off x="2971800" y="2438400"/>
            <a:ext cx="990600" cy="60960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ts val="2400"/>
              </a:lnSpc>
              <a:spcAft>
                <a:spcPct val="30000"/>
              </a:spcAft>
              <a:buFont typeface="Wingdings" pitchFamily="2" charset="2"/>
              <a:buNone/>
            </a:pPr>
            <a:r>
              <a:rPr lang="it-IT" altLang="it-IT" sz="1800" b="1" dirty="0">
                <a:solidFill>
                  <a:srgbClr val="FFFF00"/>
                </a:solidFill>
                <a:latin typeface="Arial" charset="0"/>
              </a:rPr>
              <a:t>Uscita Plasma</a:t>
            </a:r>
          </a:p>
        </p:txBody>
      </p:sp>
      <p:sp>
        <p:nvSpPr>
          <p:cNvPr id="32776" name="AutoShape 19"/>
          <p:cNvSpPr>
            <a:spLocks noChangeArrowheads="1"/>
          </p:cNvSpPr>
          <p:nvPr/>
        </p:nvSpPr>
        <p:spPr bwMode="auto">
          <a:xfrm>
            <a:off x="3224808" y="836712"/>
            <a:ext cx="3390900" cy="704850"/>
          </a:xfrm>
          <a:prstGeom prst="bevel">
            <a:avLst>
              <a:gd name="adj" fmla="val 12500"/>
            </a:avLst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e-DE" altLang="it-IT" sz="3600" dirty="0" err="1">
                <a:solidFill>
                  <a:schemeClr val="bg1"/>
                </a:solidFill>
                <a:latin typeface="Arial Black" pitchFamily="34" charset="0"/>
              </a:rPr>
              <a:t>filtrazione</a:t>
            </a:r>
            <a:endParaRPr lang="it-IT" altLang="it-IT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1"/>
          <p:cNvSpPr>
            <a:spLocks noGrp="1" noChangeArrowheads="1"/>
          </p:cNvSpPr>
          <p:nvPr>
            <p:ph type="ctrTitle"/>
          </p:nvPr>
        </p:nvSpPr>
        <p:spPr>
          <a:xfrm>
            <a:off x="228600" y="2114550"/>
            <a:ext cx="2590800" cy="990600"/>
          </a:xfrm>
          <a:noFill/>
        </p:spPr>
        <p:txBody>
          <a:bodyPr lIns="90488" tIns="44450" rIns="90488" bIns="44450" anchor="ctr"/>
          <a:lstStyle/>
          <a:p>
            <a:pPr algn="l">
              <a:lnSpc>
                <a:spcPct val="100000"/>
              </a:lnSpc>
            </a:pPr>
            <a:r>
              <a:rPr lang="de-DE" altLang="it-IT" sz="2400" b="1" smtClean="0">
                <a:solidFill>
                  <a:srgbClr val="002060"/>
                </a:solidFill>
                <a:latin typeface="Arial" charset="0"/>
              </a:rPr>
              <a:t>Modello della Sedimentazione</a:t>
            </a:r>
            <a:endParaRPr lang="de-DE" altLang="it-IT" sz="2400" b="1" i="1" smtClean="0">
              <a:solidFill>
                <a:srgbClr val="002060"/>
              </a:solidFill>
              <a:latin typeface="ChelthmITC Bk BT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4114800" y="5591175"/>
            <a:ext cx="3200400" cy="457200"/>
          </a:xfrm>
          <a:noFill/>
        </p:spPr>
        <p:txBody>
          <a:bodyPr/>
          <a:lstStyle/>
          <a:p>
            <a:pPr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en-US" altLang="it-IT" sz="2400" b="1" smtClean="0">
                <a:solidFill>
                  <a:srgbClr val="000066"/>
                </a:solidFill>
                <a:latin typeface="Arial" charset="0"/>
              </a:rPr>
              <a:t>Forza Centrifuga “g”</a:t>
            </a:r>
          </a:p>
        </p:txBody>
      </p:sp>
      <p:sp>
        <p:nvSpPr>
          <p:cNvPr id="4101" name="AutoShape 19"/>
          <p:cNvSpPr>
            <a:spLocks noChangeArrowheads="1"/>
          </p:cNvSpPr>
          <p:nvPr/>
        </p:nvSpPr>
        <p:spPr bwMode="auto">
          <a:xfrm>
            <a:off x="2648744" y="764704"/>
            <a:ext cx="4514850" cy="704850"/>
          </a:xfrm>
          <a:prstGeom prst="bevel">
            <a:avLst>
              <a:gd name="adj" fmla="val 12500"/>
            </a:avLst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e-DE" altLang="it-IT" sz="3600">
                <a:solidFill>
                  <a:schemeClr val="bg1"/>
                </a:solidFill>
                <a:latin typeface="Arial Black" pitchFamily="34" charset="0"/>
              </a:rPr>
              <a:t>centrifugazione</a:t>
            </a:r>
            <a:endParaRPr lang="it-IT" altLang="it-IT" sz="360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103" name="Rectangle 22"/>
          <p:cNvSpPr>
            <a:spLocks noChangeArrowheads="1"/>
          </p:cNvSpPr>
          <p:nvPr/>
        </p:nvSpPr>
        <p:spPr bwMode="auto">
          <a:xfrm>
            <a:off x="228600" y="3181350"/>
            <a:ext cx="3657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/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>Il </a:t>
            </a:r>
            <a:r>
              <a:rPr lang="de-DE" altLang="it-IT" sz="2400" b="1" dirty="0" err="1">
                <a:solidFill>
                  <a:srgbClr val="002060"/>
                </a:solidFill>
                <a:latin typeface="Arial" charset="0"/>
              </a:rPr>
              <a:t>comportamento</a:t>
            </a: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/>
            </a:r>
            <a:br>
              <a:rPr lang="de-DE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de-DE" altLang="it-IT" sz="2400" b="1" dirty="0" err="1">
                <a:solidFill>
                  <a:srgbClr val="002060"/>
                </a:solidFill>
                <a:latin typeface="Arial" charset="0"/>
              </a:rPr>
              <a:t>dei</a:t>
            </a: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de-DE" altLang="it-IT" sz="2400" b="1" dirty="0" err="1">
                <a:solidFill>
                  <a:srgbClr val="002060"/>
                </a:solidFill>
                <a:latin typeface="Arial" charset="0"/>
              </a:rPr>
              <a:t>vari</a:t>
            </a: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/>
            </a:r>
            <a:br>
              <a:rPr lang="de-DE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de-DE" altLang="it-IT" sz="2400" b="1" dirty="0" err="1">
                <a:solidFill>
                  <a:srgbClr val="002060"/>
                </a:solidFill>
                <a:latin typeface="Arial" charset="0"/>
              </a:rPr>
              <a:t>Emocomponenti</a:t>
            </a: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/>
            </a:r>
            <a:br>
              <a:rPr lang="de-DE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>è </a:t>
            </a:r>
            <a:r>
              <a:rPr lang="de-DE" altLang="it-IT" sz="2400" b="1" dirty="0" err="1">
                <a:solidFill>
                  <a:srgbClr val="002060"/>
                </a:solidFill>
                <a:latin typeface="Arial" charset="0"/>
              </a:rPr>
              <a:t>diverso</a:t>
            </a: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> a</a:t>
            </a:r>
            <a:br>
              <a:rPr lang="de-DE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de-DE" altLang="it-IT" sz="2400" b="1" dirty="0" err="1">
                <a:solidFill>
                  <a:srgbClr val="002060"/>
                </a:solidFill>
                <a:latin typeface="Arial" charset="0"/>
              </a:rPr>
              <a:t>seconda</a:t>
            </a: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> del </a:t>
            </a:r>
            <a:r>
              <a:rPr lang="de-DE" altLang="it-IT" sz="2400" b="1" dirty="0" err="1">
                <a:solidFill>
                  <a:srgbClr val="002060"/>
                </a:solidFill>
                <a:latin typeface="Arial" charset="0"/>
              </a:rPr>
              <a:t>loro</a:t>
            </a: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/>
            </a:r>
            <a:br>
              <a:rPr lang="de-DE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>Peso </a:t>
            </a:r>
            <a:r>
              <a:rPr lang="de-DE" altLang="it-IT" sz="2400" b="1" dirty="0" err="1">
                <a:solidFill>
                  <a:srgbClr val="002060"/>
                </a:solidFill>
                <a:latin typeface="Arial" charset="0"/>
              </a:rPr>
              <a:t>Specifico</a:t>
            </a: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/>
            </a:r>
            <a:br>
              <a:rPr lang="de-DE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>in </a:t>
            </a:r>
            <a:r>
              <a:rPr lang="de-DE" altLang="it-IT" sz="2400" b="1" dirty="0" err="1">
                <a:solidFill>
                  <a:srgbClr val="002060"/>
                </a:solidFill>
                <a:latin typeface="Arial" charset="0"/>
              </a:rPr>
              <a:t>funzione</a:t>
            </a:r>
            <a:r>
              <a:rPr lang="de-DE" altLang="it-IT" sz="2400" b="1" dirty="0">
                <a:solidFill>
                  <a:srgbClr val="002060"/>
                </a:solidFill>
                <a:latin typeface="Arial" charset="0"/>
              </a:rPr>
              <a:t> del Tempo.</a:t>
            </a:r>
            <a:endParaRPr lang="de-DE" altLang="it-IT" sz="2400" b="1" i="1" dirty="0">
              <a:solidFill>
                <a:srgbClr val="002060"/>
              </a:solidFill>
              <a:latin typeface="ChelthmITC Bk BT" pitchFamily="18" charset="0"/>
            </a:endParaRPr>
          </a:p>
        </p:txBody>
      </p:sp>
      <p:graphicFrame>
        <p:nvGraphicFramePr>
          <p:cNvPr id="4098" name="Object 23"/>
          <p:cNvGraphicFramePr>
            <a:graphicFrameLocks noChangeAspect="1"/>
          </p:cNvGraphicFramePr>
          <p:nvPr/>
        </p:nvGraphicFramePr>
        <p:xfrm>
          <a:off x="2724150" y="2076450"/>
          <a:ext cx="7105650" cy="3532188"/>
        </p:xfrm>
        <a:graphic>
          <a:graphicData uri="http://schemas.openxmlformats.org/presentationml/2006/ole">
            <p:oleObj spid="_x0000_s4122" name="Fotografia di Photo Editor " r:id="rId4" imgW="28238095" imgH="9971429" progId="">
              <p:embed/>
            </p:oleObj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8913440" y="2852936"/>
            <a:ext cx="825868" cy="307777"/>
          </a:xfrm>
          <a:prstGeom prst="rect">
            <a:avLst/>
          </a:prstGeom>
          <a:solidFill>
            <a:srgbClr val="3366FF"/>
          </a:solidFill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FF00"/>
                </a:solidFill>
              </a:rPr>
              <a:t>Plasma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867532" y="4509120"/>
            <a:ext cx="917687" cy="307777"/>
          </a:xfrm>
          <a:prstGeom prst="rect">
            <a:avLst/>
          </a:prstGeom>
          <a:solidFill>
            <a:srgbClr val="3366FF"/>
          </a:solidFill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G. Rossi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AutoShape 12"/>
          <p:cNvSpPr>
            <a:spLocks noChangeArrowheads="1"/>
          </p:cNvSpPr>
          <p:nvPr/>
        </p:nvSpPr>
        <p:spPr bwMode="auto">
          <a:xfrm>
            <a:off x="2504728" y="692696"/>
            <a:ext cx="4895850" cy="704850"/>
          </a:xfrm>
          <a:prstGeom prst="bevel">
            <a:avLst>
              <a:gd name="adj" fmla="val 12500"/>
            </a:avLst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e-DE" altLang="it-IT" sz="3600" dirty="0" err="1">
                <a:solidFill>
                  <a:schemeClr val="bg1"/>
                </a:solidFill>
                <a:latin typeface="Arial Black" pitchFamily="34" charset="0"/>
              </a:rPr>
              <a:t>accessi</a:t>
            </a:r>
            <a:r>
              <a:rPr lang="de-DE" altLang="it-IT" sz="3600" dirty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de-DE" altLang="it-IT" sz="3600" dirty="0" err="1">
                <a:solidFill>
                  <a:schemeClr val="bg1"/>
                </a:solidFill>
                <a:latin typeface="Arial Black" pitchFamily="34" charset="0"/>
              </a:rPr>
              <a:t>vascolari</a:t>
            </a:r>
            <a:endParaRPr lang="it-IT" altLang="it-IT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1828800" y="4724400"/>
            <a:ext cx="7162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buSzPct val="130000"/>
              <a:buFont typeface="Monotype Sorts" pitchFamily="2" charset="2"/>
              <a:buNone/>
            </a:pPr>
            <a:r>
              <a:rPr lang="it-IT" altLang="it-IT" sz="2200" dirty="0" smtClean="0">
                <a:solidFill>
                  <a:srgbClr val="002060"/>
                </a:solidFill>
                <a:latin typeface="Arial" charset="0"/>
              </a:rPr>
              <a:t>. </a:t>
            </a:r>
            <a:endParaRPr lang="it-IT" altLang="it-IT" sz="22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1828800" y="289560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buSzPct val="140000"/>
              <a:buFont typeface="Monotype Sorts" pitchFamily="2" charset="2"/>
              <a:buNone/>
            </a:pPr>
            <a:r>
              <a:rPr lang="it-IT" altLang="it-IT" sz="2400" b="1" u="sng" dirty="0">
                <a:solidFill>
                  <a:srgbClr val="002060"/>
                </a:solidFill>
                <a:latin typeface="Arial" charset="0"/>
              </a:rPr>
              <a:t>SINGOLO ACCESSO Vascolare (AS)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:</a:t>
            </a:r>
            <a:br>
              <a:rPr lang="it-IT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i</a:t>
            </a:r>
            <a:r>
              <a:rPr lang="it-IT" altLang="it-IT" sz="2200" dirty="0">
                <a:solidFill>
                  <a:srgbClr val="002060"/>
                </a:solidFill>
                <a:latin typeface="Arial" charset="0"/>
              </a:rPr>
              <a:t>l sangue è prelevato, </a:t>
            </a:r>
            <a:r>
              <a:rPr lang="it-IT" altLang="it-IT" sz="2200" dirty="0" smtClean="0">
                <a:solidFill>
                  <a:srgbClr val="002060"/>
                </a:solidFill>
                <a:latin typeface="Arial" charset="0"/>
              </a:rPr>
              <a:t>processato, </a:t>
            </a:r>
            <a:r>
              <a:rPr lang="it-IT" altLang="it-IT" sz="2200" dirty="0">
                <a:solidFill>
                  <a:srgbClr val="002060"/>
                </a:solidFill>
                <a:latin typeface="Arial" charset="0"/>
              </a:rPr>
              <a:t>parcheggiato in una </a:t>
            </a:r>
            <a:r>
              <a:rPr lang="it-IT" altLang="it-IT" sz="2200" dirty="0" smtClean="0">
                <a:solidFill>
                  <a:srgbClr val="002060"/>
                </a:solidFill>
                <a:latin typeface="Arial" charset="0"/>
              </a:rPr>
              <a:t>“camera” del circuito </a:t>
            </a:r>
            <a:r>
              <a:rPr lang="it-IT" altLang="it-IT" sz="2200" dirty="0">
                <a:solidFill>
                  <a:srgbClr val="002060"/>
                </a:solidFill>
                <a:latin typeface="Arial" charset="0"/>
              </a:rPr>
              <a:t>prima di essere restituito al </a:t>
            </a:r>
            <a:r>
              <a:rPr lang="it-IT" altLang="it-IT" sz="2200" dirty="0" smtClean="0">
                <a:solidFill>
                  <a:srgbClr val="002060"/>
                </a:solidFill>
                <a:latin typeface="Arial" charset="0"/>
              </a:rPr>
              <a:t>Donatore</a:t>
            </a:r>
            <a:endParaRPr lang="it-IT" altLang="it-IT" sz="2200" dirty="0">
              <a:solidFill>
                <a:srgbClr val="002060"/>
              </a:solidFill>
              <a:latin typeface="Arial" charset="0"/>
            </a:endParaRPr>
          </a:p>
          <a:p>
            <a:pPr algn="l">
              <a:buSzPct val="140000"/>
              <a:buFont typeface="Monotype Sorts" pitchFamily="2" charset="2"/>
              <a:buNone/>
            </a:pPr>
            <a:r>
              <a:rPr lang="it-IT" altLang="it-IT" sz="2200" dirty="0">
                <a:solidFill>
                  <a:srgbClr val="002060"/>
                </a:solidFill>
                <a:latin typeface="Arial" charset="0"/>
              </a:rPr>
              <a:t>a) Ciclo di </a:t>
            </a:r>
            <a:r>
              <a:rPr lang="it-IT" altLang="it-IT" sz="2200" dirty="0" err="1" smtClean="0">
                <a:solidFill>
                  <a:srgbClr val="002060"/>
                </a:solidFill>
                <a:latin typeface="Arial" charset="0"/>
              </a:rPr>
              <a:t>Prelievo…separazione…raccolta…parcheggio</a:t>
            </a:r>
            <a:r>
              <a:rPr lang="it-IT" altLang="it-IT" sz="2200" dirty="0">
                <a:solidFill>
                  <a:srgbClr val="002060"/>
                </a:solidFill>
                <a:latin typeface="Arial" charset="0"/>
              </a:rPr>
              <a:t/>
            </a:r>
            <a:br>
              <a:rPr lang="it-IT" altLang="it-IT" sz="2200" dirty="0">
                <a:solidFill>
                  <a:srgbClr val="002060"/>
                </a:solidFill>
                <a:latin typeface="Arial" charset="0"/>
              </a:rPr>
            </a:br>
            <a:r>
              <a:rPr lang="it-IT" altLang="it-IT" sz="2200" dirty="0">
                <a:solidFill>
                  <a:srgbClr val="002060"/>
                </a:solidFill>
                <a:latin typeface="Arial" charset="0"/>
              </a:rPr>
              <a:t>b) Ciclo di Reinfusione</a:t>
            </a:r>
          </a:p>
        </p:txBody>
      </p:sp>
      <p:graphicFrame>
        <p:nvGraphicFramePr>
          <p:cNvPr id="5122" name="Object 15"/>
          <p:cNvGraphicFramePr>
            <a:graphicFrameLocks noChangeAspect="1"/>
          </p:cNvGraphicFramePr>
          <p:nvPr/>
        </p:nvGraphicFramePr>
        <p:xfrm>
          <a:off x="587375" y="3086100"/>
          <a:ext cx="1089025" cy="1447800"/>
        </p:xfrm>
        <a:graphic>
          <a:graphicData uri="http://schemas.openxmlformats.org/presentationml/2006/ole">
            <p:oleObj spid="_x0000_s5165" name="Fotografia di Photo Editor " r:id="rId4" imgW="9619048" imgH="14289495" progId="">
              <p:embed/>
            </p:oleObj>
          </a:graphicData>
        </a:graphic>
      </p:graphicFrame>
      <p:sp>
        <p:nvSpPr>
          <p:cNvPr id="5128" name="Text Box 17"/>
          <p:cNvSpPr txBox="1">
            <a:spLocks noChangeArrowheads="1"/>
          </p:cNvSpPr>
          <p:nvPr/>
        </p:nvSpPr>
        <p:spPr bwMode="auto">
          <a:xfrm>
            <a:off x="632520" y="1700808"/>
            <a:ext cx="8788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La procedura di plasmaferesi è effettuata attraverso:</a:t>
            </a:r>
          </a:p>
          <a:p>
            <a:pPr algn="l">
              <a:spcBef>
                <a:spcPct val="50000"/>
              </a:spcBef>
            </a:pPr>
            <a:endParaRPr lang="it-IT" altLang="it-IT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296816" y="304800"/>
            <a:ext cx="3312368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algn="l">
              <a:defRPr/>
            </a:pPr>
            <a:endParaRPr lang="it-IT" sz="36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1026"/>
          <p:cNvSpPr>
            <a:spLocks noChangeArrowheads="1"/>
          </p:cNvSpPr>
          <p:nvPr/>
        </p:nvSpPr>
        <p:spPr bwMode="auto">
          <a:xfrm>
            <a:off x="3296816" y="836712"/>
            <a:ext cx="3390900" cy="704850"/>
          </a:xfrm>
          <a:prstGeom prst="bevel">
            <a:avLst>
              <a:gd name="adj" fmla="val 12500"/>
            </a:avLst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e-DE" altLang="it-IT" sz="3600" dirty="0" err="1">
                <a:solidFill>
                  <a:schemeClr val="bg1"/>
                </a:solidFill>
                <a:latin typeface="Arial Black" pitchFamily="34" charset="0"/>
              </a:rPr>
              <a:t>flussi</a:t>
            </a:r>
            <a:endParaRPr lang="it-IT" altLang="it-IT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795" name="Text Box 1027"/>
          <p:cNvSpPr txBox="1">
            <a:spLocks noChangeArrowheads="1"/>
          </p:cNvSpPr>
          <p:nvPr/>
        </p:nvSpPr>
        <p:spPr bwMode="auto">
          <a:xfrm>
            <a:off x="0" y="2362200"/>
            <a:ext cx="990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Questo modalità di prelievo si definisce a:</a:t>
            </a:r>
            <a:endParaRPr lang="it-IT" altLang="it-IT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33796" name="Text Box 1028"/>
          <p:cNvSpPr txBox="1">
            <a:spLocks noChangeArrowheads="1"/>
          </p:cNvSpPr>
          <p:nvPr/>
        </p:nvSpPr>
        <p:spPr bwMode="auto">
          <a:xfrm>
            <a:off x="416496" y="3284984"/>
            <a:ext cx="9144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sz="2400" b="1" u="sng" dirty="0" smtClean="0">
                <a:solidFill>
                  <a:srgbClr val="002060"/>
                </a:solidFill>
                <a:latin typeface="Arial" charset="0"/>
              </a:rPr>
              <a:t>FLUSSO </a:t>
            </a:r>
            <a:r>
              <a:rPr lang="it-IT" altLang="it-IT" sz="2400" b="1" u="sng" dirty="0">
                <a:solidFill>
                  <a:srgbClr val="002060"/>
                </a:solidFill>
                <a:latin typeface="Arial" charset="0"/>
              </a:rPr>
              <a:t>DISCONTINUO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:</a:t>
            </a:r>
            <a:br>
              <a:rPr lang="it-IT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it-IT" altLang="it-IT" sz="2200" dirty="0">
                <a:solidFill>
                  <a:srgbClr val="002060"/>
                </a:solidFill>
                <a:latin typeface="Arial" charset="0"/>
              </a:rPr>
              <a:t>Con questo sistema i flussi nella camera di separazione vengono interrotti per poi essere ripristinati. Questo perché il design stesso della camera le impone di essere prima riempita e poi svuotata.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AutoShape 20"/>
          <p:cNvSpPr>
            <a:spLocks noChangeArrowheads="1"/>
          </p:cNvSpPr>
          <p:nvPr/>
        </p:nvSpPr>
        <p:spPr bwMode="auto">
          <a:xfrm>
            <a:off x="3296816" y="548680"/>
            <a:ext cx="3390900" cy="704850"/>
          </a:xfrm>
          <a:prstGeom prst="bevel">
            <a:avLst>
              <a:gd name="adj" fmla="val 12500"/>
            </a:avLst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e-DE" altLang="it-IT" sz="3600">
                <a:solidFill>
                  <a:schemeClr val="bg1"/>
                </a:solidFill>
                <a:latin typeface="Arial Black" pitchFamily="34" charset="0"/>
              </a:rPr>
              <a:t>flussi</a:t>
            </a:r>
            <a:endParaRPr lang="it-IT" altLang="it-IT" sz="3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1130300" y="3059113"/>
            <a:ext cx="3341688" cy="292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r"/>
            <a:r>
              <a:rPr lang="it-IT" sz="2400" b="1" dirty="0">
                <a:solidFill>
                  <a:srgbClr val="002967"/>
                </a:solidFill>
                <a:latin typeface="Arial" charset="0"/>
              </a:rPr>
              <a:t>La Campana (</a:t>
            </a:r>
            <a:r>
              <a:rPr lang="it-IT" sz="2400" b="1" dirty="0" err="1">
                <a:solidFill>
                  <a:srgbClr val="002967"/>
                </a:solidFill>
                <a:latin typeface="Arial" charset="0"/>
              </a:rPr>
              <a:t>Bowl</a:t>
            </a:r>
            <a:r>
              <a:rPr lang="it-IT" sz="2400" b="1" dirty="0">
                <a:solidFill>
                  <a:srgbClr val="002967"/>
                </a:solidFill>
                <a:latin typeface="Arial" charset="0"/>
              </a:rPr>
              <a:t>) LATHAM risale agli anni ’60 e rappresenta il simbolo del funzionamento a Flusso Discontinuo</a:t>
            </a:r>
            <a:endParaRPr lang="it-IT" sz="2400" b="1" i="1" dirty="0">
              <a:solidFill>
                <a:srgbClr val="002967"/>
              </a:solidFill>
              <a:latin typeface="Arial" charset="0"/>
            </a:endParaRPr>
          </a:p>
        </p:txBody>
      </p:sp>
      <p:graphicFrame>
        <p:nvGraphicFramePr>
          <p:cNvPr id="9" name="Object 24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="" xmlns:p14="http://schemas.microsoft.com/office/powerpoint/2010/main" val="814676612"/>
              </p:ext>
            </p:extLst>
          </p:nvPr>
        </p:nvGraphicFramePr>
        <p:xfrm>
          <a:off x="5025008" y="2385344"/>
          <a:ext cx="4059122" cy="4140000"/>
        </p:xfrm>
        <a:graphic>
          <a:graphicData uri="http://schemas.openxmlformats.org/presentationml/2006/ole">
            <p:oleObj spid="_x0000_s6170" name="Immagine bitmap" r:id="rId4" imgW="5780952" imgH="5896798" progId="PBrush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200" b="1" dirty="0" smtClean="0">
                <a:solidFill>
                  <a:srgbClr val="3366FF"/>
                </a:solidFill>
                <a:latin typeface="Arial" charset="0"/>
              </a:rPr>
              <a:t>Concetti Base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4568" y="1600201"/>
            <a:ext cx="8064896" cy="4525963"/>
          </a:xfrm>
        </p:spPr>
        <p:txBody>
          <a:bodyPr/>
          <a:lstStyle/>
          <a:p>
            <a:pPr algn="ctr">
              <a:buNone/>
            </a:pPr>
            <a:endParaRPr lang="it-IT" sz="3600" dirty="0" smtClean="0"/>
          </a:p>
          <a:p>
            <a:pPr algn="ctr"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La parola afèresi dal tardo latino</a:t>
            </a:r>
          </a:p>
          <a:p>
            <a:pPr algn="ctr">
              <a:buNone/>
            </a:pPr>
            <a:r>
              <a:rPr lang="it-IT" dirty="0" err="1" smtClean="0">
                <a:latin typeface="Arial" pitchFamily="34" charset="0"/>
                <a:cs typeface="Arial" pitchFamily="34" charset="0"/>
              </a:rPr>
              <a:t>aphaeresis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, dal greco </a:t>
            </a:r>
            <a:r>
              <a:rPr lang="it-IT" u="sng" dirty="0" err="1" smtClean="0">
                <a:latin typeface="Arial" pitchFamily="34" charset="0"/>
                <a:cs typeface="Arial" pitchFamily="34" charset="0"/>
              </a:rPr>
              <a:t>aphàiresis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it-IT" u="sng" dirty="0" err="1" smtClean="0">
                <a:latin typeface="Arial" pitchFamily="34" charset="0"/>
                <a:cs typeface="Arial" pitchFamily="34" charset="0"/>
              </a:rPr>
              <a:t>ἀϕαίρεσις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) significa </a:t>
            </a:r>
            <a:r>
              <a:rPr lang="it-IT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sottrazione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720000" y="2772000"/>
            <a:ext cx="79629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1000" indent="-38100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444500" indent="-444500" algn="l">
              <a:spcBef>
                <a:spcPct val="50000"/>
              </a:spcBef>
              <a:buClr>
                <a:srgbClr val="009900"/>
              </a:buClr>
              <a:buSzPct val="100000"/>
              <a:buFont typeface="Wingdings" pitchFamily="2" charset="2"/>
              <a:buChar char=""/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Soluzione Anticoagulante [ACD-A] (</a:t>
            </a:r>
            <a:r>
              <a:rPr lang="it-IT" altLang="it-IT" sz="2400" b="1" dirty="0" err="1" smtClean="0">
                <a:solidFill>
                  <a:srgbClr val="002060"/>
                </a:solidFill>
                <a:latin typeface="Arial" charset="0"/>
              </a:rPr>
              <a:t>priming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 anticoagulazione durante la procedura </a:t>
            </a:r>
            <a:r>
              <a:rPr lang="it-IT" altLang="it-IT" sz="2400" b="1" dirty="0" err="1" smtClean="0">
                <a:solidFill>
                  <a:srgbClr val="002060"/>
                </a:solidFill>
                <a:latin typeface="Arial" charset="0"/>
              </a:rPr>
              <a:t>aferetica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)</a:t>
            </a:r>
          </a:p>
          <a:p>
            <a:pPr marL="444500" indent="-444500" algn="l">
              <a:spcBef>
                <a:spcPct val="50000"/>
              </a:spcBef>
              <a:buClr>
                <a:srgbClr val="009900"/>
              </a:buClr>
              <a:buSzPct val="100000"/>
              <a:buFont typeface="Wingdings" pitchFamily="2" charset="2"/>
              <a:buChar char=""/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Soluzione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Fisiologica [</a:t>
            </a:r>
            <a:r>
              <a:rPr lang="it-IT" altLang="it-IT" sz="2400" b="1" dirty="0" err="1">
                <a:solidFill>
                  <a:srgbClr val="002060"/>
                </a:solidFill>
                <a:latin typeface="Arial" charset="0"/>
              </a:rPr>
              <a:t>NaCl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 0,9%] (Sodio 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Cloruro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/>
            </a:r>
            <a:br>
              <a:rPr lang="it-IT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per </a:t>
            </a:r>
            <a:r>
              <a:rPr lang="it-IT" altLang="it-IT" sz="2400" b="1" dirty="0" err="1">
                <a:solidFill>
                  <a:srgbClr val="002060"/>
                </a:solidFill>
                <a:latin typeface="Arial" charset="0"/>
              </a:rPr>
              <a:t>Priming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 e infusione al 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Donatore al termine o in caso di necessità)</a:t>
            </a:r>
            <a:endParaRPr lang="it-IT" altLang="it-IT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79204" name="Rectangle 4"/>
          <p:cNvSpPr>
            <a:spLocks noChangeArrowheads="1"/>
          </p:cNvSpPr>
          <p:nvPr/>
        </p:nvSpPr>
        <p:spPr bwMode="auto">
          <a:xfrm>
            <a:off x="1242492" y="307975"/>
            <a:ext cx="7405687" cy="704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algn="l">
              <a:defRPr/>
            </a:pPr>
            <a:endParaRPr lang="de-DE" sz="3600" b="1" dirty="0">
              <a:solidFill>
                <a:srgbClr val="3366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1352600" y="764704"/>
            <a:ext cx="6858000" cy="704850"/>
          </a:xfrm>
          <a:prstGeom prst="bevel">
            <a:avLst>
              <a:gd name="adj" fmla="val 12500"/>
            </a:avLst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e-DE" altLang="it-IT" sz="3600" dirty="0" err="1" smtClean="0">
                <a:solidFill>
                  <a:schemeClr val="bg1"/>
                </a:solidFill>
                <a:latin typeface="Arial Black" pitchFamily="34" charset="0"/>
              </a:rPr>
              <a:t>soluzioni</a:t>
            </a:r>
            <a:r>
              <a:rPr lang="de-DE" altLang="it-IT" sz="36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de-DE" altLang="it-IT" sz="3600" dirty="0" err="1" smtClean="0">
                <a:solidFill>
                  <a:schemeClr val="bg1"/>
                </a:solidFill>
                <a:latin typeface="Arial Black" pitchFamily="34" charset="0"/>
              </a:rPr>
              <a:t>utilizzate</a:t>
            </a:r>
            <a:endParaRPr lang="it-IT" altLang="it-IT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1381100" y="785794"/>
            <a:ext cx="6858000" cy="1059030"/>
          </a:xfrm>
          <a:prstGeom prst="bevel">
            <a:avLst>
              <a:gd name="adj" fmla="val 12500"/>
            </a:avLst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e-DE" altLang="it-IT" sz="3200" dirty="0" err="1" smtClean="0">
                <a:solidFill>
                  <a:schemeClr val="bg1"/>
                </a:solidFill>
                <a:latin typeface="Arial Black" pitchFamily="34" charset="0"/>
              </a:rPr>
              <a:t>soluzioni</a:t>
            </a:r>
            <a:r>
              <a:rPr lang="de-DE" altLang="it-IT" sz="32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de-DE" altLang="it-IT" sz="3200" dirty="0" err="1" smtClean="0">
                <a:solidFill>
                  <a:schemeClr val="bg1"/>
                </a:solidFill>
                <a:latin typeface="Arial Black" pitchFamily="34" charset="0"/>
              </a:rPr>
              <a:t>utilizzate</a:t>
            </a:r>
            <a:endParaRPr lang="de-DE" altLang="it-IT" sz="3200" dirty="0" smtClean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de-DE" altLang="it-IT" sz="3200" dirty="0" err="1" smtClean="0">
                <a:solidFill>
                  <a:schemeClr val="bg1"/>
                </a:solidFill>
                <a:latin typeface="Arial Black" pitchFamily="34" charset="0"/>
              </a:rPr>
              <a:t>durante</a:t>
            </a:r>
            <a:r>
              <a:rPr lang="de-DE" altLang="it-IT" sz="3200" dirty="0" smtClean="0">
                <a:solidFill>
                  <a:schemeClr val="bg1"/>
                </a:solidFill>
                <a:latin typeface="Arial Black" pitchFamily="34" charset="0"/>
              </a:rPr>
              <a:t> la </a:t>
            </a:r>
            <a:r>
              <a:rPr lang="de-DE" altLang="it-IT" sz="3200" dirty="0" err="1" smtClean="0">
                <a:solidFill>
                  <a:schemeClr val="bg1"/>
                </a:solidFill>
                <a:latin typeface="Arial Black" pitchFamily="34" charset="0"/>
              </a:rPr>
              <a:t>procedura</a:t>
            </a:r>
            <a:endParaRPr lang="it-IT" altLang="it-IT" sz="32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026"/>
          <p:cNvSpPr>
            <a:spLocks noChangeArrowheads="1"/>
          </p:cNvSpPr>
          <p:nvPr/>
        </p:nvSpPr>
        <p:spPr bwMode="auto">
          <a:xfrm>
            <a:off x="1856656" y="332656"/>
            <a:ext cx="6336704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algn="l">
              <a:defRPr/>
            </a:pPr>
            <a:r>
              <a:rPr lang="de-DE" sz="3600" b="1" dirty="0" err="1">
                <a:solidFill>
                  <a:srgbClr val="33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Procedura</a:t>
            </a:r>
            <a:r>
              <a:rPr lang="de-DE" sz="3600" b="1" dirty="0">
                <a:solidFill>
                  <a:srgbClr val="33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di </a:t>
            </a:r>
            <a:r>
              <a:rPr lang="de-DE" sz="3600" b="1" dirty="0" err="1" smtClean="0">
                <a:solidFill>
                  <a:srgbClr val="33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PlasmaAferesi</a:t>
            </a:r>
            <a:endParaRPr lang="de-DE" sz="3600" b="1" dirty="0">
              <a:solidFill>
                <a:srgbClr val="3366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37891" name="Text Box 1029"/>
          <p:cNvSpPr txBox="1">
            <a:spLocks noChangeArrowheads="1"/>
          </p:cNvSpPr>
          <p:nvPr/>
        </p:nvSpPr>
        <p:spPr bwMode="auto">
          <a:xfrm>
            <a:off x="704528" y="2204864"/>
            <a:ext cx="8769504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1. 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 Installazione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del Circuito Monouso (Set-up)</a:t>
            </a:r>
          </a:p>
          <a:p>
            <a:pPr marL="457200" indent="-457200" algn="l">
              <a:spcBef>
                <a:spcPct val="50000"/>
              </a:spcBef>
              <a:buAutoNum type="arabicPeriod" startAt="2"/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Controllo e Riempimento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del Circuito (</a:t>
            </a:r>
            <a:r>
              <a:rPr lang="it-IT" altLang="it-IT" sz="2400" b="1" dirty="0" err="1" smtClean="0">
                <a:solidFill>
                  <a:srgbClr val="002060"/>
                </a:solidFill>
                <a:latin typeface="Arial" charset="0"/>
              </a:rPr>
              <a:t>Priming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).</a:t>
            </a:r>
          </a:p>
          <a:p>
            <a:pPr marL="457200" indent="-457200" algn="l">
              <a:spcBef>
                <a:spcPct val="50000"/>
              </a:spcBef>
              <a:buAutoNum type="arabicPeriod" startAt="2"/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Programmazione Separatore Cellulare</a:t>
            </a:r>
            <a:endParaRPr lang="it-IT" altLang="it-IT" sz="2400" b="1" dirty="0">
              <a:solidFill>
                <a:srgbClr val="002060"/>
              </a:solidFill>
              <a:latin typeface="Arial" charset="0"/>
            </a:endParaRPr>
          </a:p>
          <a:p>
            <a:pPr algn="l">
              <a:spcBef>
                <a:spcPct val="50000"/>
              </a:spcBef>
            </a:pP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4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.  Connessione Donatore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+ </a:t>
            </a:r>
            <a:r>
              <a:rPr lang="it-IT" altLang="it-IT" sz="2400" b="1" dirty="0" err="1" smtClean="0">
                <a:solidFill>
                  <a:srgbClr val="002060"/>
                </a:solidFill>
                <a:latin typeface="Arial" charset="0"/>
              </a:rPr>
              <a:t>Campionamento-predonazione</a:t>
            </a:r>
            <a:endParaRPr lang="it-IT" altLang="it-IT" sz="2400" b="1" dirty="0" smtClean="0">
              <a:solidFill>
                <a:srgbClr val="002060"/>
              </a:solidFill>
              <a:latin typeface="Arial" charset="0"/>
            </a:endParaRPr>
          </a:p>
          <a:p>
            <a:pPr algn="l">
              <a:spcBef>
                <a:spcPct val="50000"/>
              </a:spcBef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5.  Svolgimento Procedura (30- 45 min.)</a:t>
            </a:r>
            <a:endParaRPr lang="it-IT" altLang="it-IT" sz="2400" b="1" dirty="0">
              <a:solidFill>
                <a:srgbClr val="002060"/>
              </a:solidFill>
              <a:latin typeface="Arial" charset="0"/>
            </a:endParaRPr>
          </a:p>
          <a:p>
            <a:pPr algn="l">
              <a:spcBef>
                <a:spcPct val="50000"/>
              </a:spcBef>
            </a:pP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6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.  </a:t>
            </a:r>
            <a:r>
              <a:rPr lang="it-IT" altLang="it-IT" sz="2400" b="1" dirty="0" err="1" smtClean="0">
                <a:solidFill>
                  <a:srgbClr val="002060"/>
                </a:solidFill>
                <a:latin typeface="Arial" charset="0"/>
              </a:rPr>
              <a:t>Reinfusione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 globuli rossi ed eventuale liquido di sostituzione (soluzione salina)</a:t>
            </a:r>
            <a:endParaRPr lang="it-IT" altLang="it-IT" sz="2400" b="1" dirty="0">
              <a:solidFill>
                <a:srgbClr val="002060"/>
              </a:solidFill>
              <a:latin typeface="Arial" charset="0"/>
            </a:endParaRPr>
          </a:p>
          <a:p>
            <a:pPr algn="l">
              <a:spcBef>
                <a:spcPct val="50000"/>
              </a:spcBef>
            </a:pP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7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.  Smontaggio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Circuito Monouso (Take Down)</a:t>
            </a:r>
          </a:p>
        </p:txBody>
      </p:sp>
      <p:sp>
        <p:nvSpPr>
          <p:cNvPr id="37892" name="AutoShape 1030"/>
          <p:cNvSpPr>
            <a:spLocks noChangeArrowheads="1"/>
          </p:cNvSpPr>
          <p:nvPr/>
        </p:nvSpPr>
        <p:spPr bwMode="auto">
          <a:xfrm>
            <a:off x="1352600" y="1052736"/>
            <a:ext cx="7400925" cy="704850"/>
          </a:xfrm>
          <a:prstGeom prst="bevel">
            <a:avLst>
              <a:gd name="adj" fmla="val 12500"/>
            </a:avLst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it-IT" altLang="it-IT" sz="3600" dirty="0">
                <a:solidFill>
                  <a:schemeClr val="bg1"/>
                </a:solidFill>
                <a:latin typeface="Arial Black" pitchFamily="34" charset="0"/>
              </a:rPr>
              <a:t>sequenza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28664" y="476672"/>
            <a:ext cx="5904656" cy="576064"/>
          </a:xfrm>
          <a:solidFill>
            <a:srgbClr val="0066FF"/>
          </a:solidFill>
        </p:spPr>
        <p:txBody>
          <a:bodyPr>
            <a:normAutofit fontScale="90000"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 tempi previsti per la donazione</a:t>
            </a:r>
            <a:endParaRPr lang="it-IT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in linea di massima, sono:  </a:t>
            </a:r>
          </a:p>
          <a:p>
            <a:pPr lvl="0"/>
            <a:r>
              <a:rPr lang="it-IT" dirty="0" smtClean="0">
                <a:latin typeface="Arial" pitchFamily="34" charset="0"/>
                <a:cs typeface="Arial" pitchFamily="34" charset="0"/>
              </a:rPr>
              <a:t>compilazione modulistica 10 minuti circa,   </a:t>
            </a:r>
          </a:p>
          <a:p>
            <a:pPr lvl="0"/>
            <a:r>
              <a:rPr lang="it-IT" dirty="0" smtClean="0">
                <a:latin typeface="Arial" pitchFamily="34" charset="0"/>
                <a:cs typeface="Arial" pitchFamily="34" charset="0"/>
              </a:rPr>
              <a:t>selezione medica 10 – 15  minuti,  </a:t>
            </a:r>
          </a:p>
          <a:p>
            <a:pPr lvl="0"/>
            <a:r>
              <a:rPr lang="it-IT" dirty="0" smtClean="0">
                <a:latin typeface="Arial" pitchFamily="34" charset="0"/>
                <a:cs typeface="Arial" pitchFamily="34" charset="0"/>
              </a:rPr>
              <a:t>donazione plasma 30 - 45 minuti,  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5282" y="500042"/>
            <a:ext cx="8915400" cy="642942"/>
          </a:xfrm>
          <a:solidFill>
            <a:srgbClr val="0066FF"/>
          </a:solidFill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3600" b="1" dirty="0" smtClean="0">
                <a:latin typeface="Arial" pitchFamily="34" charset="0"/>
                <a:cs typeface="Arial" pitchFamily="34" charset="0"/>
              </a:rPr>
            </a:br>
            <a:r>
              <a:rPr lang="it-IT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Importanza della donazione di PLASMA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5300" y="1714488"/>
            <a:ext cx="8994204" cy="44116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    il </a:t>
            </a:r>
            <a:r>
              <a:rPr lang="it-IT" b="1" u="sng" dirty="0" smtClean="0"/>
              <a:t>plasma</a:t>
            </a:r>
            <a:r>
              <a:rPr lang="it-IT" dirty="0" smtClean="0"/>
              <a:t> ottenuto dalle donazioni, in minima parte è utilizzato, in varie situazioni patologiche, direttamente in ospedale, </a:t>
            </a:r>
            <a:r>
              <a:rPr lang="it-IT" b="1" dirty="0" smtClean="0"/>
              <a:t>viene ceduto all’ industria farmaceutica che</a:t>
            </a:r>
            <a:r>
              <a:rPr lang="it-IT" dirty="0" smtClean="0"/>
              <a:t>, con procedimenti particolari, </a:t>
            </a:r>
            <a:r>
              <a:rPr lang="it-IT" b="1" dirty="0" smtClean="0"/>
              <a:t>lo lavora per estrarre delle proteine plasmatiche</a:t>
            </a:r>
            <a:r>
              <a:rPr lang="it-IT" dirty="0" smtClean="0"/>
              <a:t>, cosiddetti </a:t>
            </a:r>
            <a:r>
              <a:rPr lang="it-IT" b="1" dirty="0" err="1" smtClean="0"/>
              <a:t>plasmaderivati</a:t>
            </a:r>
            <a:r>
              <a:rPr lang="it-IT" dirty="0" smtClean="0"/>
              <a:t>, che hanno un’importanza terapeutica tale da essere considerati, in alcune situazioni, dei farmaci salva vita.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66984" y="642918"/>
            <a:ext cx="4357718" cy="642942"/>
          </a:xfrm>
          <a:solidFill>
            <a:srgbClr val="0066FF"/>
          </a:solidFill>
          <a:ln>
            <a:solidFill>
              <a:srgbClr val="0066FF"/>
            </a:solidFill>
          </a:ln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it-IT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plasmaderivati</a:t>
            </a:r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it-IT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it-IT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albumina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it-IT" dirty="0" smtClean="0"/>
              <a:t>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una proteina del plasma utilizzata negli stati di shock, nelle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ipoproteinemie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, nell’ittero neonatale grave …; </a:t>
            </a:r>
          </a:p>
          <a:p>
            <a:pPr lvl="0"/>
            <a:r>
              <a:rPr lang="it-IT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immunoglobuline</a:t>
            </a:r>
            <a:r>
              <a:rPr lang="it-IT" dirty="0" smtClean="0"/>
              <a:t>,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ovvero gli anticorpi, impiegati nelle gravi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ipogammaglobulinemie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 e per la prevenzione e la cura di infezioni come il tetano, l’epatite virale ed altre malattie; </a:t>
            </a:r>
          </a:p>
          <a:p>
            <a:pPr lvl="0"/>
            <a:r>
              <a:rPr lang="it-IT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fibrinogeno,</a:t>
            </a:r>
            <a:r>
              <a:rPr lang="it-IT" dirty="0" smtClean="0"/>
              <a:t>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essenziale per la coagulazione e carente in certe situazioni congenite o acquisite; </a:t>
            </a:r>
          </a:p>
          <a:p>
            <a:pPr lvl="0"/>
            <a:r>
              <a:rPr lang="it-IT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fattori della coagulazione</a:t>
            </a:r>
            <a:r>
              <a:rPr lang="it-IT" dirty="0" smtClean="0"/>
              <a:t>,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in particolare il fattore VIII e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IX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 per la cura dell’emofilia A e B ed i fattori II,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VII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, X </a:t>
            </a:r>
            <a:r>
              <a:rPr lang="it-IT" sz="2100" dirty="0" smtClean="0">
                <a:latin typeface="Arial" pitchFamily="34" charset="0"/>
                <a:cs typeface="Arial" pitchFamily="34" charset="0"/>
              </a:rPr>
              <a:t>(complesso protrombinico)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che possono essere carenti in certe malattie del fegato.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b="1" dirty="0" smtClean="0"/>
              <a:t>    </a:t>
            </a:r>
          </a:p>
          <a:p>
            <a:pPr>
              <a:buNone/>
            </a:pPr>
            <a:endParaRPr lang="it-IT" b="1" dirty="0" smtClean="0"/>
          </a:p>
          <a:p>
            <a:pPr algn="ctr">
              <a:buNone/>
            </a:pPr>
            <a:r>
              <a:rPr lang="it-IT" b="1" dirty="0" smtClean="0"/>
              <a:t>    </a:t>
            </a:r>
            <a:r>
              <a:rPr lang="it-IT" b="1" dirty="0" smtClean="0"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I modi di utilizzare il plasma sono quindi molti e molto importanti</a:t>
            </a:r>
            <a:endParaRPr lang="it-IT" dirty="0" smtClean="0">
              <a:solidFill>
                <a:srgbClr val="3366FF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09794" y="428604"/>
            <a:ext cx="6000792" cy="571504"/>
          </a:xfrm>
          <a:solidFill>
            <a:srgbClr val="0066FF"/>
          </a:solidFill>
        </p:spPr>
        <p:txBody>
          <a:bodyPr>
            <a:normAutofit fontScale="90000"/>
          </a:bodyPr>
          <a:lstStyle/>
          <a:p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 può donare il PLASMA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5282" y="1600201"/>
            <a:ext cx="8815418" cy="4525963"/>
          </a:xfrm>
        </p:spPr>
        <p:txBody>
          <a:bodyPr/>
          <a:lstStyle/>
          <a:p>
            <a:endParaRPr lang="it-IT" b="1" dirty="0" smtClean="0"/>
          </a:p>
          <a:p>
            <a:pPr>
              <a:buNone/>
            </a:pPr>
            <a:endParaRPr lang="it-IT" b="1" dirty="0" smtClean="0"/>
          </a:p>
          <a:p>
            <a:pPr algn="ctr">
              <a:buNone/>
            </a:pPr>
            <a:r>
              <a:rPr lang="it-IT" b="1" dirty="0" smtClean="0">
                <a:latin typeface="Arial" pitchFamily="34" charset="0"/>
                <a:cs typeface="Arial" pitchFamily="34" charset="0"/>
              </a:rPr>
              <a:t>Legge 21 ottobre 2005 n. 219  </a:t>
            </a:r>
          </a:p>
          <a:p>
            <a:pPr algn="ctr">
              <a:buNone/>
            </a:pPr>
            <a:r>
              <a:rPr lang="it-IT" b="1" dirty="0" err="1" smtClean="0">
                <a:latin typeface="Arial" pitchFamily="34" charset="0"/>
                <a:cs typeface="Arial" pitchFamily="34" charset="0"/>
              </a:rPr>
              <a:t>D.Lgs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 2 novembre 2015 n. 69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52604" y="500042"/>
            <a:ext cx="5500726" cy="642942"/>
          </a:xfrm>
          <a:solidFill>
            <a:srgbClr val="0066FF"/>
          </a:solidFill>
        </p:spPr>
        <p:txBody>
          <a:bodyPr>
            <a:normAutofit fontScale="90000"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Caratteristiche del Donatore</a:t>
            </a:r>
            <a:endParaRPr lang="it-IT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5300" y="1428736"/>
            <a:ext cx="8915400" cy="478634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t-IT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Tutti i donatori idonei a donare sangue possono anche donare plasma, con alcune lievi differenze:</a:t>
            </a:r>
          </a:p>
          <a:p>
            <a:pPr>
              <a:buNone/>
            </a:pPr>
            <a:endParaRPr lang="it-IT" sz="31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t-IT" sz="3100" dirty="0" smtClean="0">
                <a:latin typeface="Arial" pitchFamily="34" charset="0"/>
                <a:cs typeface="Arial" pitchFamily="34" charset="0"/>
              </a:rPr>
              <a:t>avere un’età tra i 18 e i 60 anni; </a:t>
            </a:r>
          </a:p>
          <a:p>
            <a:pPr lvl="0"/>
            <a:r>
              <a:rPr lang="it-IT" sz="3100" dirty="0" smtClean="0">
                <a:latin typeface="Arial" pitchFamily="34" charset="0"/>
                <a:cs typeface="Arial" pitchFamily="34" charset="0"/>
              </a:rPr>
              <a:t>pesare almeno 50 Kg; </a:t>
            </a:r>
          </a:p>
          <a:p>
            <a:pPr lvl="0"/>
            <a:r>
              <a:rPr lang="it-IT" sz="3100" dirty="0" smtClean="0">
                <a:latin typeface="Arial" pitchFamily="34" charset="0"/>
                <a:cs typeface="Arial" pitchFamily="34" charset="0"/>
              </a:rPr>
              <a:t>Sono ammessi alla donazione di plasma i donatori che hanno valori di emoglobina (</a:t>
            </a:r>
            <a:r>
              <a:rPr lang="it-IT" sz="3100" dirty="0" err="1" smtClean="0">
                <a:latin typeface="Arial" pitchFamily="34" charset="0"/>
                <a:cs typeface="Arial" pitchFamily="34" charset="0"/>
              </a:rPr>
              <a:t>Hb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) inferiori ai valori minimi consentiti per la donazione del sangue cioè bastano valori di </a:t>
            </a:r>
            <a:r>
              <a:rPr lang="it-IT" sz="3100" dirty="0" err="1" smtClean="0">
                <a:latin typeface="Arial" pitchFamily="34" charset="0"/>
                <a:cs typeface="Arial" pitchFamily="34" charset="0"/>
              </a:rPr>
              <a:t>Hb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di 11,5 g/dl per le donne e 12,5 g/dl per gli uomini.</a:t>
            </a:r>
          </a:p>
          <a:p>
            <a:pPr lvl="0"/>
            <a:r>
              <a:rPr lang="it-IT" sz="3100" dirty="0" smtClean="0">
                <a:latin typeface="Arial" pitchFamily="34" charset="0"/>
                <a:cs typeface="Arial" pitchFamily="34" charset="0"/>
              </a:rPr>
              <a:t>Avere una </a:t>
            </a:r>
            <a:r>
              <a:rPr lang="it-IT" sz="3100" dirty="0" err="1" smtClean="0">
                <a:latin typeface="Arial" pitchFamily="34" charset="0"/>
                <a:cs typeface="Arial" pitchFamily="34" charset="0"/>
              </a:rPr>
              <a:t>protidemia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totale non inferiore a 6 g/</a:t>
            </a:r>
            <a:r>
              <a:rPr lang="it-IT" sz="3100" dirty="0" err="1" smtClean="0">
                <a:latin typeface="Arial" pitchFamily="34" charset="0"/>
                <a:cs typeface="Arial" pitchFamily="34" charset="0"/>
              </a:rPr>
              <a:t>dL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e quadro elettroforetico normale.</a:t>
            </a:r>
          </a:p>
          <a:p>
            <a:pPr lvl="0"/>
            <a:endParaRPr lang="it-IT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it-IT" sz="2600" dirty="0" smtClean="0"/>
              <a:t>Solitamente i Medici del Servizio consigliano la donazione di plasma ai Donatori con </a:t>
            </a:r>
          </a:p>
          <a:p>
            <a:pPr>
              <a:buNone/>
            </a:pPr>
            <a:r>
              <a:rPr lang="it-IT" sz="2600" dirty="0" smtClean="0"/>
              <a:t>bassi valori di </a:t>
            </a:r>
            <a:r>
              <a:rPr lang="it-IT" sz="2600" dirty="0" err="1" smtClean="0"/>
              <a:t>Hb</a:t>
            </a:r>
            <a:r>
              <a:rPr lang="it-IT" sz="2600" dirty="0" smtClean="0"/>
              <a:t>/</a:t>
            </a:r>
            <a:r>
              <a:rPr lang="it-IT" sz="2600" dirty="0" err="1" smtClean="0"/>
              <a:t>Ht</a:t>
            </a:r>
            <a:r>
              <a:rPr lang="it-IT" sz="2600" dirty="0" smtClean="0"/>
              <a:t> e/o con bassi valori di ferro </a:t>
            </a:r>
            <a:r>
              <a:rPr lang="it-IT" sz="2600" dirty="0" err="1" smtClean="0"/>
              <a:t>sierico</a:t>
            </a:r>
            <a:r>
              <a:rPr lang="it-IT" sz="2600" dirty="0" smtClean="0"/>
              <a:t> (ferritina, </a:t>
            </a:r>
            <a:r>
              <a:rPr lang="it-IT" sz="2600" dirty="0" err="1" smtClean="0"/>
              <a:t>sideremia</a:t>
            </a:r>
            <a:r>
              <a:rPr lang="it-IT" sz="2600" dirty="0" smtClean="0"/>
              <a:t>). 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8504" y="1628800"/>
            <a:ext cx="8915400" cy="4349079"/>
          </a:xfrm>
        </p:spPr>
        <p:txBody>
          <a:bodyPr>
            <a:normAutofit/>
          </a:bodyPr>
          <a:lstStyle/>
          <a:p>
            <a:endParaRPr lang="it-IT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2800" dirty="0" smtClean="0">
                <a:latin typeface="Arial" pitchFamily="34" charset="0"/>
                <a:cs typeface="Arial" pitchFamily="34" charset="0"/>
              </a:rPr>
              <a:t>Il donatore inserito in un programma intensivo di plasmaferesi deve essere sottoposto a controlli periodici con cadenza almeno semestrale ed essere attentamente valutato dal medico esperto in medicina trasfusionale in ordine a possibili significativi decrementi dei valori di </a:t>
            </a:r>
            <a:r>
              <a:rPr lang="it-IT" sz="2800" dirty="0" err="1" smtClean="0">
                <a:latin typeface="Arial" pitchFamily="34" charset="0"/>
                <a:cs typeface="Arial" pitchFamily="34" charset="0"/>
              </a:rPr>
              <a:t>protidemia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 e anomalie del quadro elettroforetico</a:t>
            </a: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2144688" y="548680"/>
            <a:ext cx="5760640" cy="720080"/>
          </a:xfrm>
          <a:solidFill>
            <a:srgbClr val="0066FF"/>
          </a:solidFill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Caratteristiche del Donatore</a:t>
            </a:r>
            <a:endParaRPr lang="it-IT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    </a:t>
            </a:r>
          </a:p>
          <a:p>
            <a:pPr>
              <a:buNone/>
            </a:pPr>
            <a:r>
              <a:rPr lang="it-IT" dirty="0" smtClean="0"/>
              <a:t>    Dato lo scarso impatto della donazione di plasma sull’organismo dei donatori, la legge prevede intervalli tra due donazioni più ristretti che nella donazione di sangue (90 giorni):</a:t>
            </a:r>
          </a:p>
          <a:p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2166918" y="642918"/>
            <a:ext cx="5438812" cy="652466"/>
          </a:xfrm>
          <a:prstGeom prst="rect">
            <a:avLst/>
          </a:prstGeom>
          <a:solidFill>
            <a:srgbClr val="0066FF"/>
          </a:solidFill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Caratteristiche del Donato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382715" y="304800"/>
            <a:ext cx="3116361" cy="685800"/>
          </a:xfrm>
          <a:noFill/>
        </p:spPr>
        <p:txBody>
          <a:bodyPr lIns="90488" tIns="44450" rIns="90488" bIns="44450"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it-IT" altLang="it-IT" sz="3600" b="1" dirty="0" smtClean="0">
                <a:solidFill>
                  <a:srgbClr val="3366FF"/>
                </a:solidFill>
                <a:latin typeface="Arial" charset="0"/>
              </a:rPr>
              <a:t>Concetti Base</a:t>
            </a:r>
            <a:endParaRPr lang="it-IT" altLang="it-IT" sz="3600" b="1" i="1" dirty="0" smtClean="0">
              <a:solidFill>
                <a:srgbClr val="3366FF"/>
              </a:solidFill>
              <a:latin typeface="Arial" charset="0"/>
            </a:endParaRPr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560512" y="1340768"/>
            <a:ext cx="561662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76250" indent="-47625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buClr>
                <a:srgbClr val="009900"/>
              </a:buClr>
              <a:buSzPct val="100000"/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      L’Aferesi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, è una sofisticata tecnica di Separazione degli </a:t>
            </a:r>
            <a:r>
              <a:rPr lang="it-IT" altLang="it-IT" sz="2400" b="1" dirty="0" err="1" smtClean="0">
                <a:solidFill>
                  <a:srgbClr val="002060"/>
                </a:solidFill>
                <a:latin typeface="Arial" charset="0"/>
              </a:rPr>
              <a:t>Emocomponenti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 e sottrazione dell’</a:t>
            </a:r>
            <a:r>
              <a:rPr lang="it-IT" altLang="it-IT" sz="2400" b="1" dirty="0" err="1" smtClean="0">
                <a:solidFill>
                  <a:srgbClr val="002060"/>
                </a:solidFill>
                <a:latin typeface="Arial" charset="0"/>
              </a:rPr>
              <a:t>emocomponente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 voluto</a:t>
            </a:r>
          </a:p>
          <a:p>
            <a:pPr algn="l">
              <a:buClr>
                <a:srgbClr val="009900"/>
              </a:buClr>
              <a:buSzPct val="100000"/>
            </a:pPr>
            <a:endParaRPr lang="it-IT" altLang="it-IT" sz="2400" b="1" dirty="0" smtClean="0">
              <a:solidFill>
                <a:srgbClr val="002060"/>
              </a:solidFill>
              <a:latin typeface="Arial" charset="0"/>
            </a:endParaRPr>
          </a:p>
          <a:p>
            <a:pPr algn="l">
              <a:buClr>
                <a:srgbClr val="009900"/>
              </a:buClr>
              <a:buSzPct val="100000"/>
            </a:pPr>
            <a:endParaRPr lang="it-IT" altLang="it-IT" sz="2400" b="1" dirty="0" smtClean="0">
              <a:solidFill>
                <a:srgbClr val="002060"/>
              </a:solidFill>
              <a:latin typeface="Arial" charset="0"/>
            </a:endParaRPr>
          </a:p>
          <a:p>
            <a:pPr algn="l">
              <a:buClr>
                <a:srgbClr val="009900"/>
              </a:buClr>
              <a:buSzPct val="100000"/>
            </a:pPr>
            <a:endParaRPr lang="it-IT" altLang="it-IT" sz="2400" b="1" dirty="0" smtClean="0">
              <a:solidFill>
                <a:srgbClr val="002060"/>
              </a:solidFill>
              <a:latin typeface="Arial" charset="0"/>
            </a:endParaRPr>
          </a:p>
          <a:p>
            <a:pPr algn="l">
              <a:buClr>
                <a:srgbClr val="009900"/>
              </a:buClr>
              <a:buSzPct val="100000"/>
            </a:pPr>
            <a:endParaRPr lang="it-IT" altLang="it-IT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0245" name="Rectangle 8"/>
          <p:cNvSpPr>
            <a:spLocks noChangeArrowheads="1"/>
          </p:cNvSpPr>
          <p:nvPr/>
        </p:nvSpPr>
        <p:spPr bwMode="auto">
          <a:xfrm>
            <a:off x="560512" y="3214686"/>
            <a:ext cx="5659284" cy="187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76250" indent="-47625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buClr>
                <a:srgbClr val="009900"/>
              </a:buClr>
              <a:buSzPct val="100000"/>
            </a:pP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      L’obbiettivo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è 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la separazione diretta dei componenti del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sangue 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mediante procedure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:</a:t>
            </a:r>
            <a:br>
              <a:rPr lang="it-IT" altLang="it-IT" sz="2400" b="1" dirty="0">
                <a:solidFill>
                  <a:srgbClr val="002060"/>
                </a:solidFill>
                <a:latin typeface="Arial" charset="0"/>
              </a:rPr>
            </a:b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Produttive = da </a:t>
            </a:r>
            <a:r>
              <a:rPr lang="it-IT" altLang="it-IT" sz="2400" b="1" dirty="0">
                <a:solidFill>
                  <a:srgbClr val="009900"/>
                </a:solidFill>
                <a:latin typeface="Arial" charset="0"/>
              </a:rPr>
              <a:t>Donatore</a:t>
            </a:r>
            <a:r>
              <a:rPr lang="it-IT" altLang="it-IT" sz="2400" b="1" dirty="0">
                <a:solidFill>
                  <a:srgbClr val="00279F"/>
                </a:solidFill>
                <a:latin typeface="Arial" charset="0"/>
              </a:rPr>
              <a:t/>
            </a:r>
            <a:br>
              <a:rPr lang="it-IT" altLang="it-IT" sz="2400" b="1" dirty="0">
                <a:solidFill>
                  <a:srgbClr val="00279F"/>
                </a:solidFill>
                <a:latin typeface="Arial" charset="0"/>
              </a:rPr>
            </a:b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Terapeutiche = da </a:t>
            </a:r>
            <a:r>
              <a:rPr lang="it-IT" altLang="it-IT" sz="2400" b="1" dirty="0">
                <a:solidFill>
                  <a:srgbClr val="009900"/>
                </a:solidFill>
                <a:latin typeface="Arial" charset="0"/>
              </a:rPr>
              <a:t>Paziente</a:t>
            </a:r>
            <a:endParaRPr lang="it-IT" altLang="it-IT" sz="2400" b="1" dirty="0">
              <a:solidFill>
                <a:srgbClr val="00279F"/>
              </a:solidFill>
              <a:latin typeface="Arial" charset="0"/>
            </a:endParaRPr>
          </a:p>
        </p:txBody>
      </p:sp>
      <p:pic>
        <p:nvPicPr>
          <p:cNvPr id="21515" name="Picture 11" descr="CS_F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854200"/>
            <a:ext cx="2938463" cy="36322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ffectLst>
            <a:outerShdw dist="107763" dir="2700000" algn="ctr" rotWithShape="0">
              <a:srgbClr val="969696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52670" y="571480"/>
            <a:ext cx="4786346" cy="714380"/>
          </a:xfrm>
          <a:solidFill>
            <a:srgbClr val="0066FF"/>
          </a:solidFill>
        </p:spPr>
        <p:txBody>
          <a:bodyPr>
            <a:normAutofit fontScale="90000"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Intervalli tra le donazioni</a:t>
            </a:r>
            <a:endParaRPr lang="it-IT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it-IT" sz="2800" b="1" dirty="0" smtClean="0">
                <a:latin typeface="Arial" pitchFamily="34" charset="0"/>
                <a:cs typeface="Arial" pitchFamily="34" charset="0"/>
              </a:rPr>
              <a:t>Le nostre linee guida indicano un intervallo di un mese tra le donazioni di plasma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smtClean="0"/>
              <a:t>(</a:t>
            </a:r>
            <a:r>
              <a:rPr lang="it-IT" sz="2600" dirty="0" smtClean="0">
                <a:latin typeface="Arial" pitchFamily="34" charset="0"/>
                <a:cs typeface="Arial" pitchFamily="34" charset="0"/>
              </a:rPr>
              <a:t>la legge permetterebbe addirittura 15 giorni tra due donazioni di plasma). </a:t>
            </a:r>
          </a:p>
          <a:p>
            <a:pPr lvl="0"/>
            <a:r>
              <a:rPr lang="it-IT" sz="3000" dirty="0" smtClean="0">
                <a:latin typeface="Arial" pitchFamily="34" charset="0"/>
                <a:cs typeface="Arial" pitchFamily="34" charset="0"/>
              </a:rPr>
              <a:t>15 giorni tra una donazione di plasma ed una successiva donazione di sangue; </a:t>
            </a:r>
          </a:p>
          <a:p>
            <a:pPr lvl="0"/>
            <a:r>
              <a:rPr lang="it-IT" sz="3000" dirty="0" smtClean="0">
                <a:latin typeface="Arial" pitchFamily="34" charset="0"/>
                <a:cs typeface="Arial" pitchFamily="34" charset="0"/>
              </a:rPr>
              <a:t>1 mese tra una donazione di sangue ed una successiva donazione di plasma</a:t>
            </a:r>
          </a:p>
          <a:p>
            <a:pPr lvl="0"/>
            <a:r>
              <a:rPr lang="it-IT" sz="3000" dirty="0" smtClean="0">
                <a:latin typeface="Arial" pitchFamily="34" charset="0"/>
                <a:cs typeface="Arial" pitchFamily="34" charset="0"/>
              </a:rPr>
              <a:t>La quantità massima per donazione è di 600 - 700 ml fino ad un massimo di 1,5 litri/mese e10 litri all’anno (</a:t>
            </a:r>
            <a:r>
              <a:rPr lang="it-IT" sz="2600" dirty="0" smtClean="0">
                <a:latin typeface="Arial" pitchFamily="34" charset="0"/>
                <a:cs typeface="Arial" pitchFamily="34" charset="0"/>
              </a:rPr>
              <a:t>la legge prevede fino ad un massimo di12 litri/anno</a:t>
            </a:r>
            <a:r>
              <a:rPr lang="it-IT" sz="3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8504" y="1484784"/>
            <a:ext cx="89154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    </a:t>
            </a:r>
            <a:r>
              <a:rPr lang="it-IT" u="sng" dirty="0" smtClean="0">
                <a:latin typeface="Arial" pitchFamily="34" charset="0"/>
                <a:cs typeface="Arial" pitchFamily="34" charset="0"/>
              </a:rPr>
              <a:t>Il plasma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ottenuto da sangue intero e da aferesi </a:t>
            </a:r>
            <a:r>
              <a:rPr lang="it-IT" u="sng" dirty="0" smtClean="0">
                <a:latin typeface="Arial" pitchFamily="34" charset="0"/>
                <a:cs typeface="Arial" pitchFamily="34" charset="0"/>
              </a:rPr>
              <a:t>deve essere congelato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utilizzando una apposita apparecchiatura, che consenta il completo congelamento ad una temperatura a valori inferiori a -30°C entro un'ora.</a:t>
            </a:r>
            <a:br>
              <a:rPr lang="it-IT" dirty="0" smtClean="0">
                <a:latin typeface="Arial" pitchFamily="34" charset="0"/>
                <a:cs typeface="Arial" pitchFamily="34" charset="0"/>
              </a:rPr>
            </a:br>
            <a:r>
              <a:rPr lang="it-IT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it-IT" u="sng" dirty="0" smtClean="0">
                <a:latin typeface="Arial" pitchFamily="34" charset="0"/>
                <a:cs typeface="Arial" pitchFamily="34" charset="0"/>
              </a:rPr>
              <a:t>mantenuto costantemente a temperatura inferiore a -25°C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u="sng" dirty="0" smtClean="0">
                <a:latin typeface="Arial" pitchFamily="34" charset="0"/>
                <a:cs typeface="Arial" pitchFamily="34" charset="0"/>
              </a:rPr>
              <a:t>può essere conservato fino a ventiquattro mesi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come plasma fresco congelato (PFC).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2288704" y="260648"/>
            <a:ext cx="5328592" cy="648072"/>
          </a:xfrm>
          <a:solidFill>
            <a:srgbClr val="0066FF"/>
          </a:solidFill>
        </p:spPr>
        <p:txBody>
          <a:bodyPr>
            <a:normAutofit fontScale="90000"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Come si conserva il plasma</a:t>
            </a:r>
            <a:endParaRPr lang="it-IT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52800" y="476672"/>
            <a:ext cx="3960440" cy="522312"/>
          </a:xfrm>
          <a:solidFill>
            <a:srgbClr val="3366FF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</a:rPr>
              <a:t>Effetti indesiderati</a:t>
            </a:r>
            <a:endParaRPr lang="it-IT" sz="3200" b="1" dirty="0">
              <a:solidFill>
                <a:srgbClr val="FFFF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it-IT" sz="3100" dirty="0" smtClean="0">
                <a:latin typeface="Arial" pitchFamily="34" charset="0"/>
                <a:cs typeface="Arial" pitchFamily="34" charset="0"/>
              </a:rPr>
              <a:t>I rischi connessi alle procedure di </a:t>
            </a:r>
            <a:r>
              <a:rPr lang="it-IT" sz="3100" b="1" dirty="0" smtClean="0">
                <a:latin typeface="Arial" pitchFamily="34" charset="0"/>
                <a:cs typeface="Arial" pitchFamily="34" charset="0"/>
              </a:rPr>
              <a:t>donazione (sangue o aferesi)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sono pochi e di piccola entità: i più frequenti sono la comparsa di </a:t>
            </a:r>
            <a:r>
              <a:rPr lang="it-IT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ecchimosi/piccoli ematomi 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nel punto di prelievo/</a:t>
            </a:r>
            <a:r>
              <a:rPr lang="it-IT" sz="3100" dirty="0" err="1" smtClean="0">
                <a:latin typeface="Arial" pitchFamily="34" charset="0"/>
                <a:cs typeface="Arial" pitchFamily="34" charset="0"/>
              </a:rPr>
              <a:t>reinfusione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e la </a:t>
            </a:r>
            <a:r>
              <a:rPr lang="it-IT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lipotimia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(sindrome vaso vagale) che è </a:t>
            </a:r>
            <a:r>
              <a:rPr lang="it-IT" sz="3100" dirty="0" err="1" smtClean="0">
                <a:latin typeface="Arial" pitchFamily="34" charset="0"/>
                <a:cs typeface="Arial" pitchFamily="34" charset="0"/>
              </a:rPr>
              <a:t>generalmene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causata dell’emotività del soggetto non tanto al volume di prelievo.</a:t>
            </a:r>
          </a:p>
          <a:p>
            <a:pPr>
              <a:lnSpc>
                <a:spcPct val="120000"/>
              </a:lnSpc>
            </a:pPr>
            <a:r>
              <a:rPr lang="it-IT" sz="3100" dirty="0" smtClean="0">
                <a:latin typeface="Arial" pitchFamily="34" charset="0"/>
                <a:cs typeface="Arial" pitchFamily="34" charset="0"/>
              </a:rPr>
              <a:t>L'unico </a:t>
            </a:r>
            <a:r>
              <a:rPr lang="it-IT" sz="3100" b="1" dirty="0" smtClean="0">
                <a:latin typeface="Arial" pitchFamily="34" charset="0"/>
                <a:cs typeface="Arial" pitchFamily="34" charset="0"/>
              </a:rPr>
              <a:t>effetto collaterale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che può essere una conseguenza della raccolta di plasma mediante aferesi è un </a:t>
            </a:r>
            <a:r>
              <a:rPr lang="it-IT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formicolio alle labbra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dovuto alla riduzione dei livelli del calcio causata dall’anticoagulante utilizzato. In alcuni casi basta ridurre la velocità di </a:t>
            </a:r>
            <a:r>
              <a:rPr lang="it-IT" sz="3100" dirty="0" err="1" smtClean="0">
                <a:latin typeface="Arial" pitchFamily="34" charset="0"/>
                <a:cs typeface="Arial" pitchFamily="34" charset="0"/>
              </a:rPr>
              <a:t>reinfusione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. Qualora il disturbo dovesse prolungarsi per qualche minuto basta somministrare un </a:t>
            </a:r>
            <a:r>
              <a:rPr lang="it-IT" sz="3100" dirty="0" err="1" smtClean="0">
                <a:latin typeface="Arial" pitchFamily="34" charset="0"/>
                <a:cs typeface="Arial" pitchFamily="34" charset="0"/>
              </a:rPr>
              <a:t>pò</a:t>
            </a:r>
            <a:r>
              <a:rPr lang="it-IT" sz="3100" dirty="0" smtClean="0">
                <a:latin typeface="Arial" pitchFamily="34" charset="0"/>
                <a:cs typeface="Arial" pitchFamily="34" charset="0"/>
              </a:rPr>
              <a:t> di calcio e questo fastidio scomparirà.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52800" y="548680"/>
            <a:ext cx="3384376" cy="360040"/>
          </a:xfrm>
          <a:solidFill>
            <a:srgbClr val="0066FF"/>
          </a:solidFill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Conclusioni 1</a:t>
            </a:r>
            <a:endParaRPr lang="it-IT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0512" y="1340768"/>
            <a:ext cx="8915400" cy="5318051"/>
          </a:xfrm>
        </p:spPr>
        <p:txBody>
          <a:bodyPr>
            <a:normAutofit/>
          </a:bodyPr>
          <a:lstStyle/>
          <a:p>
            <a:pPr algn="just"/>
            <a:r>
              <a:rPr lang="it-IT" sz="24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donazione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mediante </a:t>
            </a:r>
            <a:r>
              <a:rPr lang="it-IT" sz="2400" b="1" i="1" u="sng" dirty="0" smtClean="0">
                <a:latin typeface="Arial" pitchFamily="34" charset="0"/>
                <a:cs typeface="Arial" pitchFamily="34" charset="0"/>
              </a:rPr>
              <a:t>aferesi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è una tipologia di donazione,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analogamente alla donazione di sangue, </a:t>
            </a:r>
            <a:r>
              <a:rPr lang="it-IT" sz="24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sicura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24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ben tollerata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it-IT" sz="24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consente di raccogliere l’</a:t>
            </a:r>
            <a:r>
              <a:rPr lang="it-IT" sz="2400" dirty="0" err="1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emocomponente</a:t>
            </a:r>
            <a:r>
              <a:rPr lang="it-IT" sz="24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 di cui il SIMT ha bisogno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per attuare una terapia mirata alle necessità del paziente.</a:t>
            </a:r>
          </a:p>
          <a:p>
            <a:pPr algn="just"/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2400" dirty="0" smtClean="0">
                <a:latin typeface="Arial" pitchFamily="34" charset="0"/>
                <a:cs typeface="Arial" pitchFamily="34" charset="0"/>
              </a:rPr>
              <a:t>L’impegno del donatore è certamente maggiore rispetto alla donazione di sangue intero, per cui è importante che tali procedure siano programmate attraverso un’attenta prenotazione.</a:t>
            </a:r>
          </a:p>
          <a:p>
            <a:pPr algn="just"/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2400" dirty="0" smtClean="0">
                <a:latin typeface="Arial" pitchFamily="34" charset="0"/>
                <a:cs typeface="Arial" pitchFamily="34" charset="0"/>
              </a:rPr>
              <a:t>La selezione del donatore risponde ai requisiti previsti per legge.</a:t>
            </a:r>
          </a:p>
          <a:p>
            <a:pPr algn="just"/>
            <a:endParaRPr lang="it-IT" sz="29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it-IT" sz="2900" dirty="0" smtClean="0">
              <a:latin typeface="Arial" pitchFamily="34" charset="0"/>
              <a:cs typeface="Arial" pitchFamily="34" charset="0"/>
            </a:endParaRPr>
          </a:p>
          <a:p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6496" y="1196752"/>
            <a:ext cx="8915400" cy="504056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it-IT" sz="9600" dirty="0" smtClean="0">
                <a:latin typeface="Arial" pitchFamily="34" charset="0"/>
                <a:cs typeface="Arial" pitchFamily="34" charset="0"/>
              </a:rPr>
              <a:t>La non idoneità, valutata dal medico selettore, sempre finalizzata alla tutela della salute del donatore oltre che del ricevente, può essere determinata da condizioni cliniche particolari o dall’assunzione di farmaci che possono, causare effetti collaterali durante la procedura.</a:t>
            </a:r>
          </a:p>
          <a:p>
            <a:pPr algn="just">
              <a:lnSpc>
                <a:spcPct val="120000"/>
              </a:lnSpc>
              <a:buNone/>
            </a:pPr>
            <a:endParaRPr lang="it-IT" sz="96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90"/>
              </a:spcBef>
            </a:pP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it-IT" sz="9600" b="1" spc="7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err="1" smtClean="0">
                <a:latin typeface="Arial" pitchFamily="34" charset="0"/>
                <a:cs typeface="Arial" pitchFamily="34" charset="0"/>
              </a:rPr>
              <a:t>plasmaderivati</a:t>
            </a:r>
            <a:r>
              <a:rPr lang="it-IT" sz="9600" b="1" spc="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sono</a:t>
            </a:r>
            <a:r>
              <a:rPr lang="it-IT" sz="9600" b="1" spc="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prodotti</a:t>
            </a:r>
            <a:r>
              <a:rPr lang="it-IT" sz="9600" b="1" spc="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it-IT" sz="9600" b="1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partire</a:t>
            </a:r>
            <a:r>
              <a:rPr lang="it-IT" sz="9600" b="1" spc="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da</a:t>
            </a:r>
            <a:r>
              <a:rPr lang="it-IT" sz="9600" b="1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una</a:t>
            </a:r>
            <a:r>
              <a:rPr lang="it-IT" sz="9600" b="1" spc="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risorsa</a:t>
            </a:r>
            <a:r>
              <a:rPr lang="it-IT" sz="9600" b="1" spc="6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limitata</a:t>
            </a:r>
            <a:r>
              <a:rPr lang="it-IT" sz="9600" b="1" spc="12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non</a:t>
            </a:r>
            <a:r>
              <a:rPr lang="it-IT" sz="9600" b="1" spc="11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sintetizzabile</a:t>
            </a:r>
            <a:r>
              <a:rPr lang="it-IT" sz="9600" b="1" spc="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dirty="0" smtClean="0">
                <a:latin typeface="Arial" pitchFamily="34" charset="0"/>
                <a:cs typeface="Arial" pitchFamily="34" charset="0"/>
              </a:rPr>
              <a:t>in</a:t>
            </a:r>
            <a:r>
              <a:rPr lang="it-IT" sz="9600" b="1" spc="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b="1" spc="-10" dirty="0" smtClean="0">
                <a:latin typeface="Arial" pitchFamily="34" charset="0"/>
                <a:cs typeface="Arial" pitchFamily="34" charset="0"/>
              </a:rPr>
              <a:t>laboratorio.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Questo</a:t>
            </a:r>
            <a:r>
              <a:rPr lang="it-IT" sz="9600" spc="8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rende</a:t>
            </a:r>
            <a:r>
              <a:rPr lang="it-IT" sz="9600" spc="16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complessa</a:t>
            </a:r>
            <a:r>
              <a:rPr lang="it-IT" sz="9600" spc="22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la</a:t>
            </a:r>
            <a:r>
              <a:rPr lang="it-IT" sz="9600" spc="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pianificazione</a:t>
            </a:r>
            <a:r>
              <a:rPr lang="it-IT" sz="9600" spc="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della</a:t>
            </a:r>
            <a:r>
              <a:rPr lang="it-IT" sz="9600" spc="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produzione</a:t>
            </a:r>
            <a:r>
              <a:rPr lang="it-IT" sz="9600" spc="8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per</a:t>
            </a:r>
            <a:r>
              <a:rPr lang="it-IT" sz="9600" spc="10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rispondere</a:t>
            </a:r>
            <a:r>
              <a:rPr lang="it-IT" sz="9600" spc="7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ai</a:t>
            </a:r>
            <a:r>
              <a:rPr lang="it-IT" sz="9600" spc="1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fabbisogni</a:t>
            </a:r>
            <a:r>
              <a:rPr lang="it-IT" sz="9600" spc="1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terapeutici della</a:t>
            </a:r>
            <a:r>
              <a:rPr lang="it-IT" sz="9600" spc="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spc="-10" dirty="0" smtClean="0">
                <a:latin typeface="Arial" pitchFamily="34" charset="0"/>
                <a:cs typeface="Arial" pitchFamily="34" charset="0"/>
              </a:rPr>
              <a:t>popolazione.</a:t>
            </a:r>
            <a:endParaRPr lang="it-IT" sz="96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90"/>
              </a:spcBef>
            </a:pPr>
            <a:endParaRPr lang="it-IT" sz="9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90"/>
              </a:spcBef>
            </a:pPr>
            <a:r>
              <a:rPr lang="it-IT" sz="9600" dirty="0" smtClean="0">
                <a:latin typeface="Arial" pitchFamily="34" charset="0"/>
                <a:cs typeface="Arial" pitchFamily="34" charset="0"/>
              </a:rPr>
              <a:t>È</a:t>
            </a:r>
            <a:r>
              <a:rPr lang="it-IT" sz="9600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quindi</a:t>
            </a:r>
            <a:r>
              <a:rPr lang="it-IT" sz="9600" spc="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evidente</a:t>
            </a:r>
            <a:r>
              <a:rPr lang="it-IT" sz="9600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la</a:t>
            </a:r>
            <a:r>
              <a:rPr lang="it-IT" sz="9600" spc="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necessità</a:t>
            </a:r>
            <a:r>
              <a:rPr lang="it-IT" sz="9600" spc="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di</a:t>
            </a:r>
            <a:r>
              <a:rPr lang="it-IT" sz="9600" spc="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avere</a:t>
            </a:r>
            <a:r>
              <a:rPr lang="it-IT" sz="9600" spc="10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sangue</a:t>
            </a:r>
            <a:r>
              <a:rPr lang="it-IT" sz="9600" spc="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it-IT" sz="9600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plasma</a:t>
            </a:r>
            <a:r>
              <a:rPr lang="it-IT" sz="9600" spc="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sufficiente</a:t>
            </a:r>
            <a:r>
              <a:rPr lang="it-IT" sz="9600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per</a:t>
            </a:r>
            <a:r>
              <a:rPr lang="it-IT" sz="9600" spc="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garantire</a:t>
            </a:r>
            <a:r>
              <a:rPr lang="it-IT" sz="9600" spc="-2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la</a:t>
            </a:r>
            <a:r>
              <a:rPr lang="it-IT" sz="9600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disponibilità </a:t>
            </a:r>
            <a:r>
              <a:rPr lang="it-IT" sz="9600" spc="-25" dirty="0" smtClean="0">
                <a:latin typeface="Arial" pitchFamily="34" charset="0"/>
                <a:cs typeface="Arial" pitchFamily="34" charset="0"/>
              </a:rPr>
              <a:t>di </a:t>
            </a:r>
            <a:r>
              <a:rPr lang="it-IT" sz="9600" dirty="0" err="1" smtClean="0">
                <a:latin typeface="Arial" pitchFamily="34" charset="0"/>
                <a:cs typeface="Arial" pitchFamily="34" charset="0"/>
              </a:rPr>
              <a:t>plasmaderivati</a:t>
            </a:r>
            <a:r>
              <a:rPr lang="it-IT" sz="9600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per</a:t>
            </a:r>
            <a:r>
              <a:rPr lang="it-IT" sz="9600" spc="5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la</a:t>
            </a:r>
            <a:r>
              <a:rPr lang="it-IT" sz="9600" spc="5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cura</a:t>
            </a:r>
            <a:r>
              <a:rPr lang="it-IT" sz="96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delle</a:t>
            </a:r>
            <a:r>
              <a:rPr lang="it-IT" sz="9600" spc="5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molte</a:t>
            </a:r>
            <a:r>
              <a:rPr lang="it-IT" sz="9600" spc="5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persone</a:t>
            </a:r>
            <a:r>
              <a:rPr lang="it-IT" sz="9600" spc="6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che</a:t>
            </a:r>
            <a:r>
              <a:rPr lang="it-IT" sz="9600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dipendono</a:t>
            </a:r>
            <a:r>
              <a:rPr lang="it-IT" sz="9600" spc="8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per</a:t>
            </a:r>
            <a:r>
              <a:rPr lang="it-IT" sz="9600" spc="7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tutta</a:t>
            </a:r>
            <a:r>
              <a:rPr lang="it-IT" sz="9600" spc="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la</a:t>
            </a:r>
            <a:r>
              <a:rPr lang="it-IT" sz="9600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vita</a:t>
            </a:r>
            <a:r>
              <a:rPr lang="it-IT" sz="9600" spc="5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da</a:t>
            </a:r>
            <a:r>
              <a:rPr lang="it-IT" sz="9600" spc="5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dirty="0" smtClean="0">
                <a:latin typeface="Arial" pitchFamily="34" charset="0"/>
                <a:cs typeface="Arial" pitchFamily="34" charset="0"/>
              </a:rPr>
              <a:t>queste</a:t>
            </a:r>
            <a:r>
              <a:rPr lang="it-IT" sz="9600" spc="3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9600" spc="-10" dirty="0" smtClean="0">
                <a:latin typeface="Arial" pitchFamily="34" charset="0"/>
                <a:cs typeface="Arial" pitchFamily="34" charset="0"/>
              </a:rPr>
              <a:t>terapie</a:t>
            </a:r>
            <a:r>
              <a:rPr lang="it-IT" sz="9600" b="1" spc="-1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90"/>
              </a:spcBef>
              <a:buNone/>
            </a:pPr>
            <a:endParaRPr lang="it-IT" sz="9600" b="1" spc="-1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90"/>
              </a:spcBef>
            </a:pPr>
            <a:endParaRPr lang="it-IT" sz="74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buNone/>
            </a:pPr>
            <a:endParaRPr lang="it-IT" sz="3800" dirty="0" smtClean="0">
              <a:latin typeface="Arial" pitchFamily="34" charset="0"/>
              <a:cs typeface="Arial" pitchFamily="34" charset="0"/>
            </a:endParaRPr>
          </a:p>
          <a:p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3368824" y="548680"/>
            <a:ext cx="3168352" cy="360040"/>
          </a:xfrm>
          <a:solidFill>
            <a:srgbClr val="0066FF"/>
          </a:solidFill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Conclusioni  2</a:t>
            </a:r>
            <a:endParaRPr lang="it-IT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88504" y="1268760"/>
            <a:ext cx="8915400" cy="489654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90"/>
              </a:spcBef>
              <a:buNone/>
            </a:pPr>
            <a:endParaRPr lang="it-IT" sz="8000" b="1" spc="-10" dirty="0" smtClean="0">
              <a:solidFill>
                <a:srgbClr val="38699B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90"/>
              </a:spcBef>
            </a:pP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Il</a:t>
            </a:r>
            <a:r>
              <a:rPr lang="it-IT" sz="8000" b="1" spc="20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consumo</a:t>
            </a:r>
            <a:r>
              <a:rPr lang="it-IT" sz="8000" b="1" spc="28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di</a:t>
            </a:r>
            <a:r>
              <a:rPr lang="it-IT" sz="8000" b="1" spc="2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err="1" smtClean="0">
                <a:latin typeface="Arial" pitchFamily="34" charset="0"/>
                <a:cs typeface="Arial" pitchFamily="34" charset="0"/>
              </a:rPr>
              <a:t>plasmaderivati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it-IT" sz="8000" b="1" spc="3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anno</a:t>
            </a:r>
            <a:r>
              <a:rPr lang="it-IT" sz="8000" b="1" spc="2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per</a:t>
            </a:r>
            <a:r>
              <a:rPr lang="it-IT" sz="8000" b="1" spc="2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anno,</a:t>
            </a:r>
            <a:r>
              <a:rPr lang="it-IT" sz="8000" b="1" spc="2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è</a:t>
            </a:r>
            <a:r>
              <a:rPr lang="it-IT" sz="8000" b="1" spc="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in</a:t>
            </a:r>
            <a:r>
              <a:rPr lang="it-IT" sz="8000" b="1" spc="2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continua</a:t>
            </a:r>
            <a:r>
              <a:rPr lang="it-IT" sz="8000" b="1" spc="2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crescita.</a:t>
            </a:r>
            <a:r>
              <a:rPr lang="it-IT" sz="8000" b="1" spc="3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Un</a:t>
            </a:r>
            <a:r>
              <a:rPr lang="it-IT" sz="8000" b="1" spc="2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fenomeno</a:t>
            </a:r>
            <a:r>
              <a:rPr lang="it-IT" sz="8000" b="1" spc="30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legato</a:t>
            </a:r>
            <a:r>
              <a:rPr lang="it-IT" sz="8000" b="1" spc="2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it-IT" sz="8000" b="1" spc="18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fattori</a:t>
            </a:r>
            <a:r>
              <a:rPr lang="it-IT" sz="8000" b="1" spc="2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spc="-10" dirty="0" smtClean="0">
                <a:latin typeface="Arial" pitchFamily="34" charset="0"/>
                <a:cs typeface="Arial" pitchFamily="34" charset="0"/>
              </a:rPr>
              <a:t>quali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l’invecchiamento</a:t>
            </a:r>
            <a:r>
              <a:rPr lang="it-IT" sz="8000" b="1" spc="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della</a:t>
            </a:r>
            <a:r>
              <a:rPr lang="it-IT" sz="8000" b="1" spc="3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popolazione,</a:t>
            </a:r>
            <a:r>
              <a:rPr lang="it-IT" sz="8000" b="1" spc="46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nuove</a:t>
            </a:r>
            <a:r>
              <a:rPr lang="it-IT" sz="8000" b="1" spc="43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indicazioni</a:t>
            </a:r>
            <a:r>
              <a:rPr lang="it-IT" sz="8000" b="1" spc="409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terapeutiche,</a:t>
            </a:r>
            <a:r>
              <a:rPr lang="it-IT" sz="8000" b="1" spc="4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incremento</a:t>
            </a:r>
            <a:r>
              <a:rPr lang="it-IT" sz="8000" b="1" spc="9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dei</a:t>
            </a:r>
            <a:r>
              <a:rPr lang="it-IT" sz="8000" b="1" spc="33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dosaggi</a:t>
            </a:r>
            <a:r>
              <a:rPr lang="it-IT" sz="8000" b="1" spc="38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spc="-25" dirty="0" smtClean="0">
                <a:latin typeface="Arial" pitchFamily="34" charset="0"/>
                <a:cs typeface="Arial" pitchFamily="34" charset="0"/>
              </a:rPr>
              <a:t>per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accrescere</a:t>
            </a:r>
            <a:r>
              <a:rPr lang="it-IT" sz="8000" b="1" spc="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l’efficacia</a:t>
            </a:r>
            <a:r>
              <a:rPr lang="it-IT" sz="8000" b="1" spc="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delle</a:t>
            </a:r>
            <a:r>
              <a:rPr lang="it-IT" sz="8000" b="1" spc="2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terapie</a:t>
            </a:r>
            <a:r>
              <a:rPr lang="it-IT" sz="8000" b="1" spc="22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it-IT" sz="8000" b="1" spc="2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aumento</a:t>
            </a:r>
            <a:r>
              <a:rPr lang="it-IT" sz="8000" b="1" spc="3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delle</a:t>
            </a:r>
            <a:r>
              <a:rPr lang="it-IT" sz="8000" b="1" spc="2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diagnosi</a:t>
            </a:r>
            <a:r>
              <a:rPr lang="it-IT" sz="8000" b="1" spc="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delle</a:t>
            </a:r>
            <a:r>
              <a:rPr lang="it-IT" sz="8000" b="1" spc="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malattie</a:t>
            </a:r>
            <a:r>
              <a:rPr lang="it-IT" sz="8000" b="1" spc="9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trattate</a:t>
            </a:r>
            <a:r>
              <a:rPr lang="it-IT" sz="8000" b="1" spc="4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con</a:t>
            </a:r>
            <a:r>
              <a:rPr lang="it-IT" sz="8000" b="1" spc="18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err="1" smtClean="0">
                <a:latin typeface="Arial" pitchFamily="34" charset="0"/>
                <a:cs typeface="Arial" pitchFamily="34" charset="0"/>
              </a:rPr>
              <a:t>plasmaderivati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it-IT" sz="8000" b="1" spc="15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90"/>
              </a:spcBef>
              <a:buNone/>
            </a:pPr>
            <a:endParaRPr lang="it-IT" sz="8000" b="1" spc="15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90"/>
              </a:spcBef>
            </a:pP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Infine ricordo </a:t>
            </a:r>
            <a:r>
              <a:rPr lang="it-IT" sz="8000" dirty="0" smtClean="0">
                <a:latin typeface="Arial" pitchFamily="34" charset="0"/>
                <a:cs typeface="Arial" pitchFamily="34" charset="0"/>
              </a:rPr>
              <a:t>che, complice la pandemia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da Sars-Cov-2</a:t>
            </a:r>
            <a:r>
              <a:rPr lang="it-IT" sz="8000" b="1" spc="40" dirty="0" smtClean="0">
                <a:latin typeface="Arial" pitchFamily="34" charset="0"/>
                <a:cs typeface="Arial" pitchFamily="34" charset="0"/>
              </a:rPr>
              <a:t> che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ha</a:t>
            </a:r>
            <a:r>
              <a:rPr lang="it-IT" sz="8000" b="1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determinato</a:t>
            </a:r>
            <a:r>
              <a:rPr lang="it-IT" sz="8000" b="1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una</a:t>
            </a:r>
            <a:r>
              <a:rPr lang="it-IT" sz="8000" b="1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riduzione</a:t>
            </a:r>
            <a:r>
              <a:rPr lang="it-IT" sz="8000" b="1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della</a:t>
            </a:r>
            <a:r>
              <a:rPr lang="it-IT" sz="8000" b="1" spc="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raccolta</a:t>
            </a:r>
            <a:r>
              <a:rPr lang="it-IT" sz="8000" b="1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del</a:t>
            </a:r>
            <a:r>
              <a:rPr lang="it-IT" sz="8000" b="1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plasma</a:t>
            </a:r>
            <a:r>
              <a:rPr lang="it-IT" sz="8000" b="1" spc="5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it-IT" sz="8000" b="1" spc="4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livello</a:t>
            </a:r>
            <a:r>
              <a:rPr lang="it-IT" sz="8000" b="1" spc="6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internazionale</a:t>
            </a:r>
            <a:r>
              <a:rPr lang="it-IT" sz="8000" dirty="0" smtClean="0">
                <a:latin typeface="Arial" pitchFamily="34" charset="0"/>
                <a:cs typeface="Arial" pitchFamily="34" charset="0"/>
              </a:rPr>
              <a:t>, il fabbisogno della Regione (e della Nazione) di medicinali derivati dal plasma, in particolare Albumina e Immunoglobuline, è coperto solo in parte dalle nostre donazioni, per questo </a:t>
            </a:r>
            <a:r>
              <a:rPr lang="it-IT" sz="8000" b="1" dirty="0" smtClean="0">
                <a:latin typeface="Arial" pitchFamily="34" charset="0"/>
                <a:cs typeface="Arial" pitchFamily="34" charset="0"/>
              </a:rPr>
              <a:t>è richiesto un incremento di raccolta di plasma da destinare alla produzione di medicinali plasma derivati in modo da ridurre o annullare la dipendenza dal mercato estero</a:t>
            </a:r>
            <a:r>
              <a:rPr lang="it-IT" sz="8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90"/>
              </a:spcBef>
            </a:pPr>
            <a:endParaRPr lang="it-IT" sz="8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1535"/>
              </a:lnSpc>
              <a:spcBef>
                <a:spcPts val="90"/>
              </a:spcBef>
            </a:pPr>
            <a:endParaRPr lang="it-IT" sz="4000" dirty="0" smtClean="0">
              <a:cs typeface="Calibri"/>
            </a:endParaRPr>
          </a:p>
          <a:p>
            <a:pPr algn="just">
              <a:lnSpc>
                <a:spcPct val="120000"/>
              </a:lnSpc>
              <a:buNone/>
            </a:pPr>
            <a:endParaRPr lang="it-IT" sz="38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</a:pPr>
            <a:endParaRPr lang="it-IT" sz="3800" b="1" dirty="0" smtClean="0">
              <a:latin typeface="Arial" pitchFamily="34" charset="0"/>
              <a:cs typeface="Arial" pitchFamily="34" charset="0"/>
            </a:endParaRPr>
          </a:p>
          <a:p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3440832" y="548680"/>
            <a:ext cx="3168352" cy="360040"/>
          </a:xfrm>
          <a:solidFill>
            <a:srgbClr val="0066FF"/>
          </a:solidFill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Conclusioni  3</a:t>
            </a:r>
            <a:endParaRPr lang="it-IT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Tony\Documents\foto-storica-piazza-oleggio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492" y="116632"/>
            <a:ext cx="9748508" cy="648072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568624" y="2996952"/>
            <a:ext cx="7128792" cy="76944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it-IT" altLang="it-IT" sz="4400" b="1" i="1" dirty="0" smtClean="0">
                <a:solidFill>
                  <a:srgbClr val="3366FF"/>
                </a:solidFill>
                <a:latin typeface="Arial" charset="0"/>
              </a:rPr>
              <a:t>Grazie</a:t>
            </a:r>
            <a:endParaRPr lang="it-IT" sz="4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382715" y="304800"/>
            <a:ext cx="3116361" cy="685800"/>
          </a:xfrm>
          <a:noFill/>
        </p:spPr>
        <p:txBody>
          <a:bodyPr lIns="90488" tIns="44450" rIns="90488" bIns="44450"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it-IT" altLang="it-IT" sz="3600" b="1" dirty="0" smtClean="0">
                <a:solidFill>
                  <a:srgbClr val="3366FF"/>
                </a:solidFill>
                <a:latin typeface="Arial" charset="0"/>
              </a:rPr>
              <a:t>Concetti Base</a:t>
            </a:r>
            <a:endParaRPr lang="it-IT" altLang="it-IT" sz="3600" b="1" i="1" dirty="0" smtClean="0">
              <a:solidFill>
                <a:srgbClr val="3366FF"/>
              </a:solidFill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82625" y="1620000"/>
            <a:ext cx="53498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66700" indent="-266700" algn="l">
              <a:buClr>
                <a:srgbClr val="009900"/>
              </a:buClr>
              <a:buFont typeface="Wingdings" pitchFamily="2" charset="2"/>
              <a:buBlip>
                <a:blip r:embed="rId3"/>
              </a:buBlip>
            </a:pPr>
            <a:r>
              <a:rPr lang="it-IT" sz="2400" dirty="0">
                <a:solidFill>
                  <a:srgbClr val="002060"/>
                </a:solidFill>
                <a:latin typeface="Arial" charset="0"/>
              </a:rPr>
              <a:t>Si parla di </a:t>
            </a:r>
            <a:r>
              <a:rPr lang="it-IT" sz="2400" dirty="0" smtClean="0">
                <a:solidFill>
                  <a:srgbClr val="002060"/>
                </a:solidFill>
                <a:latin typeface="Arial Black" pitchFamily="34" charset="0"/>
              </a:rPr>
              <a:t>“Aferesi </a:t>
            </a:r>
            <a:r>
              <a:rPr lang="it-IT" sz="2400" dirty="0">
                <a:solidFill>
                  <a:srgbClr val="002060"/>
                </a:solidFill>
                <a:latin typeface="Arial Black" pitchFamily="34" charset="0"/>
              </a:rPr>
              <a:t>Produttiva”</a:t>
            </a:r>
            <a:r>
              <a:rPr lang="it-IT" sz="2400" dirty="0">
                <a:solidFill>
                  <a:srgbClr val="002060"/>
                </a:solidFill>
                <a:latin typeface="Arial" charset="0"/>
              </a:rPr>
              <a:t> quando il procedimento viene attuato su Donatore </a:t>
            </a:r>
            <a:r>
              <a:rPr lang="it-IT" sz="2400" dirty="0" smtClean="0">
                <a:solidFill>
                  <a:srgbClr val="002060"/>
                </a:solidFill>
                <a:latin typeface="Arial" charset="0"/>
              </a:rPr>
              <a:t>sano </a:t>
            </a:r>
            <a:r>
              <a:rPr lang="it-IT" sz="2400" dirty="0">
                <a:solidFill>
                  <a:srgbClr val="002060"/>
                </a:solidFill>
                <a:latin typeface="Arial" charset="0"/>
              </a:rPr>
              <a:t>allo </a:t>
            </a:r>
            <a:r>
              <a:rPr lang="it-IT" sz="2400" dirty="0">
                <a:solidFill>
                  <a:srgbClr val="FF0000"/>
                </a:solidFill>
                <a:latin typeface="Arial" charset="0"/>
              </a:rPr>
              <a:t>scopo di produrre emocomponenti di successivo impiego trasfusionale</a:t>
            </a:r>
            <a:r>
              <a:rPr lang="it-IT" sz="2400" dirty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04528" y="3789040"/>
            <a:ext cx="549451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66700" indent="-266700" algn="l">
              <a:buClr>
                <a:srgbClr val="009900"/>
              </a:buClr>
              <a:buFont typeface="Wingdings" pitchFamily="2" charset="2"/>
              <a:buBlip>
                <a:blip r:embed="rId3"/>
              </a:buBlip>
            </a:pPr>
            <a:r>
              <a:rPr lang="it-IT" sz="2400" dirty="0">
                <a:solidFill>
                  <a:srgbClr val="002060"/>
                </a:solidFill>
                <a:latin typeface="Arial" charset="0"/>
              </a:rPr>
              <a:t>Si parla di </a:t>
            </a:r>
            <a:r>
              <a:rPr lang="it-IT" sz="2400" dirty="0" smtClean="0">
                <a:solidFill>
                  <a:srgbClr val="002060"/>
                </a:solidFill>
                <a:latin typeface="Arial Black" pitchFamily="34" charset="0"/>
              </a:rPr>
              <a:t>“Aferesi </a:t>
            </a:r>
            <a:r>
              <a:rPr lang="it-IT" sz="2400" dirty="0">
                <a:solidFill>
                  <a:srgbClr val="002060"/>
                </a:solidFill>
                <a:latin typeface="Arial Black" pitchFamily="34" charset="0"/>
              </a:rPr>
              <a:t>Terapeutica”</a:t>
            </a:r>
            <a:r>
              <a:rPr lang="it-IT" sz="2400" dirty="0">
                <a:solidFill>
                  <a:srgbClr val="002060"/>
                </a:solidFill>
                <a:latin typeface="Arial" charset="0"/>
              </a:rPr>
              <a:t> quando il procedimento viene attuato su Pazienti il cui </a:t>
            </a:r>
            <a:r>
              <a:rPr lang="it-IT" sz="2400" dirty="0" smtClean="0">
                <a:solidFill>
                  <a:srgbClr val="002060"/>
                </a:solidFill>
                <a:latin typeface="Arial" charset="0"/>
              </a:rPr>
              <a:t>quadro è </a:t>
            </a:r>
            <a:r>
              <a:rPr lang="it-IT" sz="2400" dirty="0">
                <a:solidFill>
                  <a:srgbClr val="002060"/>
                </a:solidFill>
                <a:latin typeface="Arial" charset="0"/>
              </a:rPr>
              <a:t>caratterizzato dall’eccesso o dell’uno o dell’altro dei componenti </a:t>
            </a:r>
            <a:r>
              <a:rPr lang="it-IT" sz="2400" dirty="0" smtClean="0">
                <a:solidFill>
                  <a:srgbClr val="002060"/>
                </a:solidFill>
                <a:latin typeface="Arial" charset="0"/>
              </a:rPr>
              <a:t>del Sangue Intero o da sostanze patogene da rimuovere.</a:t>
            </a:r>
            <a:endParaRPr lang="it-IT" sz="2400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10" name="Picture 14" descr="CS_Fa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88" y="2381274"/>
            <a:ext cx="3119437" cy="3856038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ffectLst>
            <a:outerShdw blurRad="635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961853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ChangeArrowheads="1"/>
          </p:cNvSpPr>
          <p:nvPr/>
        </p:nvSpPr>
        <p:spPr bwMode="auto">
          <a:xfrm>
            <a:off x="685800" y="2819400"/>
            <a:ext cx="62484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81000" indent="-381000">
              <a:tabLst>
                <a:tab pos="1847850" algn="l"/>
                <a:tab pos="3333750" algn="l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tabLst>
                <a:tab pos="1847850" algn="l"/>
                <a:tab pos="3333750" algn="l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tabLst>
                <a:tab pos="1847850" algn="l"/>
                <a:tab pos="3333750" algn="l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tabLst>
                <a:tab pos="1847850" algn="l"/>
                <a:tab pos="3333750" algn="l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tabLst>
                <a:tab pos="1847850" algn="l"/>
                <a:tab pos="3333750" algn="l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847850" algn="l"/>
                <a:tab pos="3333750" algn="l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847850" algn="l"/>
                <a:tab pos="3333750" algn="l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847850" algn="l"/>
                <a:tab pos="3333750" algn="l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847850" algn="l"/>
                <a:tab pos="3333750" algn="l"/>
              </a:tabLs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buClr>
                <a:srgbClr val="009900"/>
              </a:buClr>
              <a:buSzPct val="100000"/>
              <a:buFont typeface="Wingdings" pitchFamily="2" charset="2"/>
              <a:buChar char="z"/>
            </a:pPr>
            <a:r>
              <a:rPr lang="en-US" altLang="it-IT" sz="2400" b="1" dirty="0" err="1">
                <a:solidFill>
                  <a:srgbClr val="000099"/>
                </a:solidFill>
                <a:latin typeface="Arial" charset="0"/>
              </a:rPr>
              <a:t>Aferesi</a:t>
            </a:r>
            <a:r>
              <a:rPr lang="en-US" altLang="it-IT" sz="2400" b="1" dirty="0">
                <a:solidFill>
                  <a:srgbClr val="000099"/>
                </a:solidFill>
                <a:latin typeface="Arial" charset="0"/>
              </a:rPr>
              <a:t> di</a:t>
            </a:r>
            <a:r>
              <a:rPr lang="en-US" altLang="it-IT" sz="2400" b="1" dirty="0">
                <a:latin typeface="Arial" charset="0"/>
              </a:rPr>
              <a:t> </a:t>
            </a:r>
            <a:r>
              <a:rPr lang="en-US" altLang="it-IT" sz="2400" b="1" dirty="0">
                <a:solidFill>
                  <a:srgbClr val="EEEE00"/>
                </a:solidFill>
                <a:latin typeface="Arial" charset="0"/>
              </a:rPr>
              <a:t>Plasma</a:t>
            </a:r>
            <a:r>
              <a:rPr lang="en-US" altLang="it-IT" sz="2400" b="1" dirty="0">
                <a:latin typeface="Arial" charset="0"/>
              </a:rPr>
              <a:t>	= </a:t>
            </a:r>
            <a:r>
              <a:rPr lang="en-US" altLang="it-IT" sz="2400" b="1" dirty="0" err="1">
                <a:solidFill>
                  <a:srgbClr val="000099"/>
                </a:solidFill>
                <a:latin typeface="Arial" charset="0"/>
              </a:rPr>
              <a:t>Plasmaferesi</a:t>
            </a:r>
            <a:endParaRPr lang="en-US" altLang="it-IT" sz="2400" b="1" dirty="0">
              <a:latin typeface="Arial" charset="0"/>
            </a:endParaRPr>
          </a:p>
          <a:p>
            <a:pPr algn="l">
              <a:buClr>
                <a:srgbClr val="009900"/>
              </a:buClr>
              <a:buSzPct val="100000"/>
              <a:buFont typeface="Wingdings" pitchFamily="2" charset="2"/>
              <a:buChar char="z"/>
            </a:pPr>
            <a:r>
              <a:rPr lang="en-US" altLang="it-IT" sz="2400" b="1" dirty="0" err="1">
                <a:solidFill>
                  <a:srgbClr val="000099"/>
                </a:solidFill>
                <a:latin typeface="Arial" charset="0"/>
              </a:rPr>
              <a:t>Aferesi</a:t>
            </a:r>
            <a:r>
              <a:rPr lang="en-US" altLang="it-IT" sz="2400" b="1" dirty="0">
                <a:solidFill>
                  <a:srgbClr val="000099"/>
                </a:solidFill>
                <a:latin typeface="Arial" charset="0"/>
              </a:rPr>
              <a:t> di</a:t>
            </a:r>
            <a:r>
              <a:rPr lang="en-US" altLang="it-IT" sz="2400" b="1" dirty="0">
                <a:latin typeface="Arial" charset="0"/>
              </a:rPr>
              <a:t> </a:t>
            </a:r>
            <a:r>
              <a:rPr lang="en-US" altLang="it-IT" sz="2400" b="1" dirty="0" err="1">
                <a:solidFill>
                  <a:srgbClr val="F3CC0B"/>
                </a:solidFill>
                <a:latin typeface="Arial" charset="0"/>
              </a:rPr>
              <a:t>Piastrine</a:t>
            </a:r>
            <a:r>
              <a:rPr lang="en-US" altLang="it-IT" sz="2400" b="1" dirty="0">
                <a:solidFill>
                  <a:srgbClr val="F3CC0B"/>
                </a:solidFill>
                <a:latin typeface="Arial" charset="0"/>
              </a:rPr>
              <a:t>	</a:t>
            </a:r>
            <a:r>
              <a:rPr lang="en-US" altLang="it-IT" sz="2400" b="1" dirty="0">
                <a:latin typeface="Arial" charset="0"/>
              </a:rPr>
              <a:t>= </a:t>
            </a:r>
            <a:r>
              <a:rPr lang="en-US" altLang="it-IT" sz="2400" b="1" dirty="0" err="1">
                <a:solidFill>
                  <a:srgbClr val="000099"/>
                </a:solidFill>
                <a:latin typeface="Arial" charset="0"/>
              </a:rPr>
              <a:t>Piastrinoaferesi</a:t>
            </a:r>
            <a:endParaRPr lang="en-US" altLang="it-IT" sz="2400" b="1" dirty="0">
              <a:latin typeface="Arial" charset="0"/>
            </a:endParaRPr>
          </a:p>
          <a:p>
            <a:pPr algn="l">
              <a:buClr>
                <a:srgbClr val="009900"/>
              </a:buClr>
              <a:buSzPct val="100000"/>
              <a:buFont typeface="Wingdings" pitchFamily="2" charset="2"/>
              <a:buChar char="z"/>
            </a:pPr>
            <a:r>
              <a:rPr lang="en-US" altLang="it-IT" sz="2400" b="1" dirty="0" err="1">
                <a:solidFill>
                  <a:srgbClr val="000099"/>
                </a:solidFill>
                <a:latin typeface="Arial" charset="0"/>
              </a:rPr>
              <a:t>Aferesi</a:t>
            </a:r>
            <a:r>
              <a:rPr lang="en-US" altLang="it-IT" sz="2400" b="1" dirty="0">
                <a:solidFill>
                  <a:srgbClr val="000099"/>
                </a:solidFill>
                <a:latin typeface="Arial" charset="0"/>
              </a:rPr>
              <a:t> di</a:t>
            </a:r>
            <a:r>
              <a:rPr lang="en-US" altLang="it-IT" sz="2400" b="1" dirty="0">
                <a:latin typeface="Arial" charset="0"/>
              </a:rPr>
              <a:t> </a:t>
            </a:r>
            <a:r>
              <a:rPr lang="en-US" altLang="it-IT" sz="2400" b="1" dirty="0" err="1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Leucociti</a:t>
            </a:r>
            <a:r>
              <a:rPr lang="en-US" altLang="it-IT" sz="2400" b="1" dirty="0">
                <a:solidFill>
                  <a:schemeClr val="bg2"/>
                </a:solidFill>
                <a:latin typeface="Arial" charset="0"/>
              </a:rPr>
              <a:t>	</a:t>
            </a:r>
            <a:r>
              <a:rPr lang="en-US" altLang="it-IT" sz="2400" b="1" dirty="0">
                <a:latin typeface="Arial" charset="0"/>
              </a:rPr>
              <a:t>= </a:t>
            </a:r>
            <a:r>
              <a:rPr lang="en-US" altLang="it-IT" sz="2400" b="1" dirty="0" err="1">
                <a:solidFill>
                  <a:srgbClr val="000099"/>
                </a:solidFill>
                <a:latin typeface="Arial" charset="0"/>
              </a:rPr>
              <a:t>Leucocitoaferesi</a:t>
            </a:r>
            <a:r>
              <a:rPr lang="en-US" altLang="it-IT" sz="2400" b="1" dirty="0">
                <a:latin typeface="Arial" charset="0"/>
              </a:rPr>
              <a:t/>
            </a:r>
            <a:br>
              <a:rPr lang="en-US" altLang="it-IT" sz="2400" b="1" dirty="0">
                <a:latin typeface="Arial" charset="0"/>
              </a:rPr>
            </a:br>
            <a:r>
              <a:rPr lang="en-US" altLang="it-IT" sz="2400" b="1" dirty="0">
                <a:latin typeface="Arial" charset="0"/>
              </a:rPr>
              <a:t>	</a:t>
            </a:r>
            <a:r>
              <a:rPr lang="en-US" altLang="it-IT" sz="2400" b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Cellule </a:t>
            </a:r>
            <a:r>
              <a:rPr lang="en-US" altLang="it-IT" sz="2400" b="1" dirty="0" err="1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Staminali</a:t>
            </a:r>
            <a:r>
              <a:rPr lang="en-US" altLang="it-IT" sz="2400" b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/>
            </a:r>
            <a:br>
              <a:rPr lang="en-US" altLang="it-IT" sz="2400" b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</a:br>
            <a:r>
              <a:rPr lang="en-US" altLang="it-IT" sz="2400" b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	</a:t>
            </a:r>
            <a:r>
              <a:rPr lang="en-US" altLang="it-IT" sz="2400" b="1" dirty="0" err="1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Granulociti</a:t>
            </a:r>
            <a:r>
              <a:rPr lang="en-US" altLang="it-IT" sz="2400" b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/>
            </a:r>
            <a:br>
              <a:rPr lang="en-US" altLang="it-IT" sz="2400" b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</a:br>
            <a:r>
              <a:rPr lang="en-US" altLang="it-IT" sz="2400" b="1" dirty="0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	</a:t>
            </a:r>
            <a:r>
              <a:rPr lang="en-US" altLang="it-IT" sz="2400" b="1" dirty="0" err="1">
                <a:solidFill>
                  <a:schemeClr val="bg2">
                    <a:lumMod val="50000"/>
                  </a:schemeClr>
                </a:solidFill>
                <a:latin typeface="Arial" charset="0"/>
              </a:rPr>
              <a:t>Monociti</a:t>
            </a:r>
            <a:endParaRPr lang="en-US" altLang="it-IT" sz="2400" b="1" dirty="0">
              <a:solidFill>
                <a:schemeClr val="bg2">
                  <a:lumMod val="50000"/>
                </a:schemeClr>
              </a:solidFill>
              <a:latin typeface="Arial" charset="0"/>
            </a:endParaRPr>
          </a:p>
          <a:p>
            <a:pPr algn="l">
              <a:buClr>
                <a:srgbClr val="009900"/>
              </a:buClr>
              <a:buSzPct val="100000"/>
              <a:buFont typeface="Wingdings" pitchFamily="2" charset="2"/>
              <a:buChar char="z"/>
            </a:pPr>
            <a:r>
              <a:rPr lang="en-US" altLang="it-IT" sz="2400" b="1" dirty="0" err="1">
                <a:solidFill>
                  <a:srgbClr val="000099"/>
                </a:solidFill>
                <a:latin typeface="Arial" charset="0"/>
              </a:rPr>
              <a:t>Aferesi</a:t>
            </a:r>
            <a:r>
              <a:rPr lang="en-US" altLang="it-IT" sz="2400" b="1" dirty="0">
                <a:solidFill>
                  <a:srgbClr val="000099"/>
                </a:solidFill>
                <a:latin typeface="Arial" charset="0"/>
              </a:rPr>
              <a:t> di</a:t>
            </a:r>
            <a:r>
              <a:rPr lang="en-US" altLang="it-IT" sz="2400" b="1" dirty="0">
                <a:solidFill>
                  <a:srgbClr val="00279F"/>
                </a:solidFill>
                <a:latin typeface="Arial" charset="0"/>
              </a:rPr>
              <a:t> </a:t>
            </a:r>
            <a:r>
              <a:rPr lang="en-US" altLang="it-IT" sz="2400" b="1" dirty="0" err="1">
                <a:solidFill>
                  <a:srgbClr val="EF0129"/>
                </a:solidFill>
                <a:latin typeface="Arial" charset="0"/>
              </a:rPr>
              <a:t>Eritrociti</a:t>
            </a:r>
            <a:r>
              <a:rPr lang="en-US" altLang="it-IT" sz="2400" b="1" dirty="0">
                <a:latin typeface="Arial" charset="0"/>
              </a:rPr>
              <a:t>	= </a:t>
            </a:r>
            <a:r>
              <a:rPr lang="en-US" altLang="it-IT" sz="2400" b="1" dirty="0" err="1">
                <a:solidFill>
                  <a:srgbClr val="000099"/>
                </a:solidFill>
                <a:latin typeface="Arial" charset="0"/>
              </a:rPr>
              <a:t>Eritroaferesi</a:t>
            </a:r>
            <a:r>
              <a:rPr lang="en-US" altLang="it-IT" sz="2400" b="1" dirty="0">
                <a:solidFill>
                  <a:srgbClr val="00279F"/>
                </a:solidFill>
                <a:latin typeface="Arial" charset="0"/>
              </a:rPr>
              <a:t> </a:t>
            </a:r>
            <a:endParaRPr lang="en-US" altLang="it-IT" sz="2400" b="1" dirty="0">
              <a:latin typeface="Arial" charset="0"/>
            </a:endParaRPr>
          </a:p>
        </p:txBody>
      </p:sp>
      <p:sp>
        <p:nvSpPr>
          <p:cNvPr id="13315" name="AutoShape 9"/>
          <p:cNvSpPr>
            <a:spLocks/>
          </p:cNvSpPr>
          <p:nvPr/>
        </p:nvSpPr>
        <p:spPr bwMode="auto">
          <a:xfrm>
            <a:off x="6781800" y="3352800"/>
            <a:ext cx="457200" cy="2057400"/>
          </a:xfrm>
          <a:prstGeom prst="rightBrace">
            <a:avLst>
              <a:gd name="adj1" fmla="val 37500"/>
              <a:gd name="adj2" fmla="val 49074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endParaRPr lang="it-IT" altLang="it-IT"/>
          </a:p>
        </p:txBody>
      </p:sp>
      <p:sp>
        <p:nvSpPr>
          <p:cNvPr id="27661" name="AutoShape 13"/>
          <p:cNvSpPr>
            <a:spLocks noChangeArrowheads="1"/>
          </p:cNvSpPr>
          <p:nvPr/>
        </p:nvSpPr>
        <p:spPr bwMode="auto">
          <a:xfrm>
            <a:off x="7296150" y="4057650"/>
            <a:ext cx="1981200" cy="609600"/>
          </a:xfrm>
          <a:prstGeom prst="plaque">
            <a:avLst>
              <a:gd name="adj" fmla="val 16667"/>
            </a:avLst>
          </a:prstGeom>
          <a:solidFill>
            <a:srgbClr val="CCFFCC"/>
          </a:solidFill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it-IT" sz="2400" b="1" i="1">
                <a:latin typeface="Arial" charset="0"/>
              </a:rPr>
              <a:t>Citoaferesi</a:t>
            </a:r>
          </a:p>
        </p:txBody>
      </p:sp>
      <p:sp>
        <p:nvSpPr>
          <p:cNvPr id="13318" name="AutoShape 18"/>
          <p:cNvSpPr>
            <a:spLocks noChangeArrowheads="1"/>
          </p:cNvSpPr>
          <p:nvPr/>
        </p:nvSpPr>
        <p:spPr bwMode="auto">
          <a:xfrm>
            <a:off x="3124200" y="1676400"/>
            <a:ext cx="3657600" cy="685800"/>
          </a:xfrm>
          <a:prstGeom prst="bevel">
            <a:avLst>
              <a:gd name="adj" fmla="val 12500"/>
            </a:avLst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1"/>
          <a:lstStyle>
            <a:lvl1pPr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de-DE" altLang="it-IT" sz="3600" dirty="0" err="1" smtClean="0">
                <a:solidFill>
                  <a:schemeClr val="bg1"/>
                </a:solidFill>
                <a:latin typeface="Arial Black" pitchFamily="34" charset="0"/>
              </a:rPr>
              <a:t>Aferesi</a:t>
            </a:r>
            <a:endParaRPr lang="it-IT" altLang="it-IT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3382715" y="304800"/>
            <a:ext cx="3116361" cy="685800"/>
          </a:xfrm>
          <a:prstGeom prst="rect">
            <a:avLst/>
          </a:prstGeom>
          <a:noFill/>
        </p:spPr>
        <p:txBody>
          <a:bodyPr vert="horz" lIns="90488" tIns="44450" rIns="90488" bIns="4445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it-IT" altLang="it-IT" sz="3600" b="1" smtClean="0">
                <a:solidFill>
                  <a:srgbClr val="3366FF"/>
                </a:solidFill>
                <a:latin typeface="Arial" charset="0"/>
              </a:rPr>
              <a:t>Concetti Base</a:t>
            </a:r>
            <a:endParaRPr lang="it-IT" altLang="it-IT" sz="3600" b="1" i="1" dirty="0">
              <a:solidFill>
                <a:srgbClr val="3366FF"/>
              </a:solidFill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200" b="1" dirty="0" smtClean="0">
                <a:solidFill>
                  <a:srgbClr val="3366FF"/>
                </a:solidFill>
                <a:latin typeface="Arial" charset="0"/>
              </a:rPr>
              <a:t>Concetti Base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 Si ricorda che il </a:t>
            </a:r>
            <a:r>
              <a:rPr lang="it-IT" b="1" dirty="0" smtClean="0"/>
              <a:t>sangue</a:t>
            </a:r>
            <a:r>
              <a:rPr lang="it-IT" dirty="0" smtClean="0"/>
              <a:t> è composto da: plasma (55%-60% del sangue), globuli rossi, globuli bianchi e piastrine.</a:t>
            </a:r>
          </a:p>
          <a:p>
            <a:r>
              <a:rPr lang="it-IT" dirty="0" smtClean="0"/>
              <a:t>La </a:t>
            </a:r>
            <a:r>
              <a:rPr lang="it-IT" b="1" u="sng" dirty="0" smtClean="0"/>
              <a:t>plasmaferesi</a:t>
            </a:r>
            <a:r>
              <a:rPr lang="it-IT" dirty="0" smtClean="0"/>
              <a:t> è un tipo di moderna donazione  altamente finalizzata in cui si sottrae al donatore la sola componente liquida del sangue (plasma) restituendogli contemporaneamente la componente cellulare (globuli rossi, globuli bianchi e piastrine).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3200" b="1" dirty="0" smtClean="0">
                <a:solidFill>
                  <a:srgbClr val="3366FF"/>
                </a:solidFill>
                <a:latin typeface="Arial" charset="0"/>
              </a:rPr>
              <a:t>Concetti Base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</a:t>
            </a:r>
            <a:r>
              <a:rPr lang="it-IT" b="1" u="sng" dirty="0" smtClean="0"/>
              <a:t>plasma</a:t>
            </a:r>
            <a:r>
              <a:rPr lang="it-IT" dirty="0" smtClean="0"/>
              <a:t> è costituito per oltre il 90% da acqua e per il 10% circa da albumina, globuline ed altre proteine essenziali per la coagulazione e le difese organiche.</a:t>
            </a:r>
          </a:p>
          <a:p>
            <a:r>
              <a:rPr lang="it-IT" dirty="0" smtClean="0"/>
              <a:t>La </a:t>
            </a:r>
            <a:r>
              <a:rPr lang="it-IT" b="1" u="sng" dirty="0" smtClean="0"/>
              <a:t>donazione di plasma</a:t>
            </a:r>
            <a:r>
              <a:rPr lang="it-IT" dirty="0" smtClean="0"/>
              <a:t> quindi sottrae all’organismo prevalentemente liquidi ed una piccola porzione di proteine, la cui perdita viene rapidamente neutralizzata nel giro di poche ore.</a:t>
            </a:r>
            <a:r>
              <a:rPr lang="it-IT" b="1" dirty="0" smtClean="0"/>
              <a:t> 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416496" y="2060848"/>
            <a:ext cx="66373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76250" indent="-47625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buClr>
                <a:srgbClr val="009900"/>
              </a:buClr>
              <a:buSzPct val="100000"/>
              <a:buFont typeface="Wingdings" pitchFamily="2" charset="2"/>
              <a:buChar char="Ä"/>
            </a:pP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Le 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Apparecchiature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 capaci 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di eseguire questo tipo di procedure si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chiamano: “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Separatori Cellulari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”.</a:t>
            </a:r>
            <a:endParaRPr lang="it-IT" altLang="it-IT" sz="24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416496" y="3356992"/>
            <a:ext cx="828092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76250" indent="-476250">
              <a:defRPr sz="1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buClr>
                <a:srgbClr val="009900"/>
              </a:buClr>
              <a:buSzPct val="100000"/>
              <a:buFont typeface="Wingdings" pitchFamily="2" charset="2"/>
              <a:buChar char="Ä"/>
            </a:pP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Il</a:t>
            </a:r>
            <a:r>
              <a:rPr lang="it-IT" altLang="it-IT" sz="2400" b="1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D</a:t>
            </a:r>
            <a:r>
              <a:rPr lang="it-IT" altLang="it-IT" sz="2000" b="1" dirty="0">
                <a:solidFill>
                  <a:srgbClr val="002060"/>
                </a:solidFill>
                <a:latin typeface="Arial" charset="0"/>
              </a:rPr>
              <a:t>ISPOSABLE</a:t>
            </a:r>
            <a:r>
              <a:rPr lang="it-IT" altLang="it-IT" sz="24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(Circuito Monouso </a:t>
            </a:r>
            <a:r>
              <a:rPr lang="it-IT" altLang="it-IT" sz="2400" u="sng" dirty="0" smtClean="0">
                <a:solidFill>
                  <a:srgbClr val="002060"/>
                </a:solidFill>
                <a:latin typeface="Arial" charset="0"/>
              </a:rPr>
              <a:t>è un circuito composto da una linea di tubi e camera di scomposizione </a:t>
            </a:r>
            <a:r>
              <a:rPr lang="it-IT" altLang="it-IT" sz="2400" u="sng" dirty="0">
                <a:solidFill>
                  <a:srgbClr val="002060"/>
                </a:solidFill>
                <a:latin typeface="Arial" charset="0"/>
              </a:rPr>
              <a:t>montato sul Separatore Cellulare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. Esso consente di connettere il Donatore/Paziente alla Circolazione Extracorporea attraverso </a:t>
            </a:r>
            <a:r>
              <a:rPr lang="it-IT" altLang="it-IT" sz="2400" dirty="0" smtClean="0">
                <a:solidFill>
                  <a:srgbClr val="002060"/>
                </a:solidFill>
                <a:latin typeface="Arial" charset="0"/>
              </a:rPr>
              <a:t>Accessi 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Venosi. </a:t>
            </a:r>
            <a:r>
              <a:rPr lang="it-IT" altLang="it-IT" sz="2400" dirty="0">
                <a:solidFill>
                  <a:srgbClr val="0066FF"/>
                </a:solidFill>
                <a:latin typeface="Arial" charset="0"/>
              </a:rPr>
              <a:t>Nel </a:t>
            </a:r>
            <a:r>
              <a:rPr lang="it-IT" altLang="it-IT" sz="2400" dirty="0" smtClean="0">
                <a:solidFill>
                  <a:srgbClr val="0066FF"/>
                </a:solidFill>
                <a:latin typeface="Arial" charset="0"/>
              </a:rPr>
              <a:t>circuito </a:t>
            </a:r>
            <a:r>
              <a:rPr lang="it-IT" altLang="it-IT" sz="2400" dirty="0">
                <a:solidFill>
                  <a:srgbClr val="0066FF"/>
                </a:solidFill>
                <a:latin typeface="Arial" charset="0"/>
              </a:rPr>
              <a:t>scorre il sangue che viene </a:t>
            </a:r>
            <a:r>
              <a:rPr lang="it-IT" altLang="it-IT" sz="2400" dirty="0" smtClean="0">
                <a:solidFill>
                  <a:srgbClr val="0066FF"/>
                </a:solidFill>
                <a:latin typeface="Arial" charset="0"/>
              </a:rPr>
              <a:t>processato </a:t>
            </a:r>
            <a:r>
              <a:rPr lang="it-IT" altLang="it-IT" sz="2400" dirty="0">
                <a:solidFill>
                  <a:srgbClr val="0066FF"/>
                </a:solidFill>
                <a:latin typeface="Arial" charset="0"/>
              </a:rPr>
              <a:t>dalla macchina</a:t>
            </a:r>
            <a:r>
              <a:rPr lang="it-IT" altLang="it-IT" sz="2400" dirty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712640" y="260648"/>
            <a:ext cx="6673943" cy="1251992"/>
          </a:xfrm>
          <a:prstGeom prst="rect">
            <a:avLst/>
          </a:prstGeom>
          <a:noFill/>
        </p:spPr>
        <p:txBody>
          <a:bodyPr vert="horz" lIns="90488" tIns="44450" rIns="90488" bIns="4445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it-IT" altLang="it-IT" sz="3200" b="1" dirty="0" smtClean="0">
                <a:solidFill>
                  <a:srgbClr val="3366FF"/>
                </a:solidFill>
                <a:latin typeface="Arial" charset="0"/>
              </a:rPr>
              <a:t>Concetti Base</a:t>
            </a:r>
          </a:p>
          <a:p>
            <a:pPr fontAlgn="auto">
              <a:spcAft>
                <a:spcPts val="0"/>
              </a:spcAft>
            </a:pPr>
            <a:r>
              <a:rPr lang="it-IT" sz="3200" b="1" dirty="0" smtClean="0"/>
              <a:t>La tecnica della PLASMAFERESI</a:t>
            </a:r>
            <a:endParaRPr lang="it-IT" altLang="it-IT" sz="3200" b="1" i="1" dirty="0">
              <a:solidFill>
                <a:srgbClr val="3366FF"/>
              </a:solidFill>
              <a:latin typeface="Arial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864" y="764704"/>
            <a:ext cx="1224136" cy="2448272"/>
          </a:xfrm>
          <a:prstGeom prst="rect">
            <a:avLst/>
          </a:prstGeom>
        </p:spPr>
      </p:pic>
      <p:pic>
        <p:nvPicPr>
          <p:cNvPr id="9" name="Picture 2" descr="G:\plasmaferesi incontro regionale avis\78504-400106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9224" y="1700808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Separatori </a:t>
            </a:r>
            <a:r>
              <a:rPr lang="it-IT" dirty="0" err="1" smtClean="0"/>
              <a:t>Haemonetics</a:t>
            </a:r>
            <a:endParaRPr lang="it-IT" dirty="0"/>
          </a:p>
        </p:txBody>
      </p:sp>
      <p:pic>
        <p:nvPicPr>
          <p:cNvPr id="79874" name="Picture 2" descr="G:\plasmaferesi incontro regionale avis\78504-40010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2684272" cy="2684272"/>
          </a:xfrm>
          <a:prstGeom prst="rect">
            <a:avLst/>
          </a:prstGeom>
          <a:noFill/>
        </p:spPr>
      </p:pic>
      <p:pic>
        <p:nvPicPr>
          <p:cNvPr id="79876" name="Picture 4" descr="G:\plasmaferesi incontro regionale avis\images scheda di selezione proced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4728" y="1700808"/>
            <a:ext cx="2049732" cy="1656184"/>
          </a:xfrm>
          <a:prstGeom prst="rect">
            <a:avLst/>
          </a:prstGeom>
          <a:noFill/>
        </p:spPr>
      </p:pic>
      <p:pic>
        <p:nvPicPr>
          <p:cNvPr id="79878" name="Picture 6" descr="G:\plasmaferesi incontro regionale avis\220px-Apheresis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4608" y="4221088"/>
            <a:ext cx="2664296" cy="2797511"/>
          </a:xfrm>
          <a:prstGeom prst="rect">
            <a:avLst/>
          </a:prstGeom>
          <a:noFill/>
        </p:spPr>
      </p:pic>
      <p:pic>
        <p:nvPicPr>
          <p:cNvPr id="79879" name="Picture 7" descr="G:\plasmaferesi incontro regionale avis\mcs-di-haemonetics-questa-macchina-raccoglie-il-sangue-intero-da-un-donatore-sano-e-lo-separa-nelle-sue-parti-componenti-attraverso-la-forza-centrifuga-2bfb6a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25208" y="1052736"/>
            <a:ext cx="2936776" cy="3480612"/>
          </a:xfrm>
          <a:prstGeom prst="rect">
            <a:avLst/>
          </a:prstGeom>
          <a:noFill/>
        </p:spPr>
      </p:pic>
      <p:pic>
        <p:nvPicPr>
          <p:cNvPr id="79880" name="Picture 8" descr="G:\plasmaferesi incontro regionale avis\23886058 MCS chius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17096" y="4581128"/>
            <a:ext cx="3035829" cy="2276872"/>
          </a:xfrm>
          <a:prstGeom prst="rect">
            <a:avLst/>
          </a:prstGeom>
          <a:noFill/>
        </p:spPr>
      </p:pic>
      <p:pic>
        <p:nvPicPr>
          <p:cNvPr id="79881" name="Picture 9" descr="G:\plasmaferesi incontro regionale avis\CSElite_7_Banner_Image_Technology_750x563 jp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20952" y="1340768"/>
            <a:ext cx="2232248" cy="2564411"/>
          </a:xfrm>
          <a:prstGeom prst="rect">
            <a:avLst/>
          </a:prstGeom>
          <a:noFill/>
        </p:spPr>
      </p:pic>
      <p:sp>
        <p:nvSpPr>
          <p:cNvPr id="9" name="CasellaDiTesto 8"/>
          <p:cNvSpPr txBox="1"/>
          <p:nvPr/>
        </p:nvSpPr>
        <p:spPr>
          <a:xfrm>
            <a:off x="0" y="4437112"/>
            <a:ext cx="1675459" cy="523220"/>
          </a:xfrm>
          <a:prstGeom prst="rect">
            <a:avLst/>
          </a:prstGeom>
          <a:solidFill>
            <a:srgbClr val="FF5050"/>
          </a:solidFill>
        </p:spPr>
        <p:txBody>
          <a:bodyPr wrap="none" rtlCol="0">
            <a:spAutoFit/>
          </a:bodyPr>
          <a:lstStyle/>
          <a:p>
            <a:r>
              <a:rPr lang="it-IT" dirty="0" smtClean="0"/>
              <a:t>Ingresso sangue</a:t>
            </a:r>
          </a:p>
          <a:p>
            <a:r>
              <a:rPr lang="it-IT" dirty="0" smtClean="0"/>
              <a:t>intero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51658" y="5013176"/>
            <a:ext cx="829074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it-IT" dirty="0" smtClean="0"/>
              <a:t>plasma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0" y="5949280"/>
            <a:ext cx="1292341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it-IT" dirty="0" smtClean="0">
                <a:solidFill>
                  <a:srgbClr val="FF0000"/>
                </a:solidFill>
              </a:rPr>
              <a:t>Globuli rossi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90594" y="5445224"/>
            <a:ext cx="1094274" cy="3077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dirty="0" err="1" smtClean="0"/>
              <a:t>Buffy</a:t>
            </a:r>
            <a:r>
              <a:rPr lang="it-IT" dirty="0" smtClean="0"/>
              <a:t> </a:t>
            </a:r>
            <a:r>
              <a:rPr lang="it-IT" dirty="0" err="1" smtClean="0"/>
              <a:t>coat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872880" y="4509120"/>
            <a:ext cx="1433406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it-IT" dirty="0" smtClean="0"/>
              <a:t>Uscita Plasma</a:t>
            </a:r>
            <a:endParaRPr lang="it-IT" dirty="0"/>
          </a:p>
        </p:txBody>
      </p:sp>
      <p:cxnSp>
        <p:nvCxnSpPr>
          <p:cNvPr id="15" name="Connettore 2 14"/>
          <p:cNvCxnSpPr/>
          <p:nvPr/>
        </p:nvCxnSpPr>
        <p:spPr>
          <a:xfrm flipV="1">
            <a:off x="1424608" y="5157192"/>
            <a:ext cx="360040" cy="306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V="1">
            <a:off x="1352600" y="6093296"/>
            <a:ext cx="216024" cy="306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79878" idx="1"/>
          </p:cNvCxnSpPr>
          <p:nvPr/>
        </p:nvCxnSpPr>
        <p:spPr>
          <a:xfrm flipV="1">
            <a:off x="1424608" y="5589240"/>
            <a:ext cx="288032" cy="306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k-template2b">
  <a:themeElements>
    <a:clrScheme name="fk-template2b 9">
      <a:dk1>
        <a:srgbClr val="000000"/>
      </a:dk1>
      <a:lt1>
        <a:srgbClr val="FFFFFF"/>
      </a:lt1>
      <a:dk2>
        <a:srgbClr val="B1B4B9"/>
      </a:dk2>
      <a:lt2>
        <a:srgbClr val="636A73"/>
      </a:lt2>
      <a:accent1>
        <a:srgbClr val="0063BE"/>
      </a:accent1>
      <a:accent2>
        <a:srgbClr val="CCE0F2"/>
      </a:accent2>
      <a:accent3>
        <a:srgbClr val="FFFFFF"/>
      </a:accent3>
      <a:accent4>
        <a:srgbClr val="000000"/>
      </a:accent4>
      <a:accent5>
        <a:srgbClr val="AAB7DB"/>
      </a:accent5>
      <a:accent6>
        <a:srgbClr val="B9CBDB"/>
      </a:accent6>
      <a:hlink>
        <a:srgbClr val="002967"/>
      </a:hlink>
      <a:folHlink>
        <a:srgbClr val="66A1D8"/>
      </a:folHlink>
    </a:clrScheme>
    <a:fontScheme name="fk-template2b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fk-template2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k-template2b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8">
        <a:dk1>
          <a:srgbClr val="000000"/>
        </a:dk1>
        <a:lt1>
          <a:srgbClr val="FFFFFF"/>
        </a:lt1>
        <a:dk2>
          <a:srgbClr val="B1B4B9"/>
        </a:dk2>
        <a:lt2>
          <a:srgbClr val="636A73"/>
        </a:lt2>
        <a:accent1>
          <a:srgbClr val="0063B9"/>
        </a:accent1>
        <a:accent2>
          <a:srgbClr val="CCE0F2"/>
        </a:accent2>
        <a:accent3>
          <a:srgbClr val="FFFFFF"/>
        </a:accent3>
        <a:accent4>
          <a:srgbClr val="000000"/>
        </a:accent4>
        <a:accent5>
          <a:srgbClr val="AAB7D9"/>
        </a:accent5>
        <a:accent6>
          <a:srgbClr val="B9CBDB"/>
        </a:accent6>
        <a:hlink>
          <a:srgbClr val="002967"/>
        </a:hlink>
        <a:folHlink>
          <a:srgbClr val="66A1D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k-template2b 9">
        <a:dk1>
          <a:srgbClr val="000000"/>
        </a:dk1>
        <a:lt1>
          <a:srgbClr val="FFFFFF"/>
        </a:lt1>
        <a:dk2>
          <a:srgbClr val="B1B4B9"/>
        </a:dk2>
        <a:lt2>
          <a:srgbClr val="636A73"/>
        </a:lt2>
        <a:accent1>
          <a:srgbClr val="0063BE"/>
        </a:accent1>
        <a:accent2>
          <a:srgbClr val="CCE0F2"/>
        </a:accent2>
        <a:accent3>
          <a:srgbClr val="FFFFFF"/>
        </a:accent3>
        <a:accent4>
          <a:srgbClr val="000000"/>
        </a:accent4>
        <a:accent5>
          <a:srgbClr val="AAB7DB"/>
        </a:accent5>
        <a:accent6>
          <a:srgbClr val="B9CBDB"/>
        </a:accent6>
        <a:hlink>
          <a:srgbClr val="002967"/>
        </a:hlink>
        <a:folHlink>
          <a:srgbClr val="66A1D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2195</TotalTime>
  <Pages>1</Pages>
  <Words>1742</Words>
  <Application>Microsoft Office PowerPoint</Application>
  <PresentationFormat>A4 (21x29,7 cm)</PresentationFormat>
  <Paragraphs>185</Paragraphs>
  <Slides>36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36</vt:i4>
      </vt:variant>
    </vt:vector>
  </HeadingPairs>
  <TitlesOfParts>
    <vt:vector size="40" baseType="lpstr">
      <vt:lpstr>fk-template2b</vt:lpstr>
      <vt:lpstr>Tema di Office</vt:lpstr>
      <vt:lpstr>Fotografia di Photo Editor </vt:lpstr>
      <vt:lpstr>Immagine bitmap</vt:lpstr>
      <vt:lpstr>Diapositiva 1</vt:lpstr>
      <vt:lpstr>Concetti Base</vt:lpstr>
      <vt:lpstr>Concetti Base</vt:lpstr>
      <vt:lpstr>Concetti Base</vt:lpstr>
      <vt:lpstr>Diapositiva 5</vt:lpstr>
      <vt:lpstr>Concetti Base</vt:lpstr>
      <vt:lpstr>Concetti Base</vt:lpstr>
      <vt:lpstr>Diapositiva 8</vt:lpstr>
      <vt:lpstr>Separatori Haemonetics</vt:lpstr>
      <vt:lpstr>Separatori Fresenius</vt:lpstr>
      <vt:lpstr>Diapositiva 11</vt:lpstr>
      <vt:lpstr> La tecnica della PLASMAFERESI </vt:lpstr>
      <vt:lpstr> La tecnica della PLASMAFERESI </vt:lpstr>
      <vt:lpstr>Diapositiva 14</vt:lpstr>
      <vt:lpstr>Diapositiva 15</vt:lpstr>
      <vt:lpstr>Modello della Sedimentazione</vt:lpstr>
      <vt:lpstr>Diapositiva 17</vt:lpstr>
      <vt:lpstr>Diapositiva 18</vt:lpstr>
      <vt:lpstr>Diapositiva 19</vt:lpstr>
      <vt:lpstr>Diapositiva 20</vt:lpstr>
      <vt:lpstr>Diapositiva 21</vt:lpstr>
      <vt:lpstr>I tempi previsti per la donazione</vt:lpstr>
      <vt:lpstr> Importanza della donazione di PLASMA </vt:lpstr>
      <vt:lpstr>I plasmaderivati </vt:lpstr>
      <vt:lpstr>Diapositiva 25</vt:lpstr>
      <vt:lpstr> Chi può donare il PLASMA </vt:lpstr>
      <vt:lpstr>Caratteristiche del Donatore</vt:lpstr>
      <vt:lpstr>Caratteristiche del Donatore</vt:lpstr>
      <vt:lpstr>Diapositiva 29</vt:lpstr>
      <vt:lpstr>Intervalli tra le donazioni</vt:lpstr>
      <vt:lpstr>Come si conserva il plasma</vt:lpstr>
      <vt:lpstr>Effetti indesiderati</vt:lpstr>
      <vt:lpstr>Conclusioni 1</vt:lpstr>
      <vt:lpstr>Conclusioni  2</vt:lpstr>
      <vt:lpstr>Conclusioni  3</vt:lpstr>
      <vt:lpstr>Diapositiva 36</vt:lpstr>
    </vt:vector>
  </TitlesOfParts>
  <Manager>Andrea Dosi</Manager>
  <Company>Fresenius HemoCare Italia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Aferesi  Training  Course</dc:title>
  <dc:subject>APHERESIS</dc:subject>
  <dc:creator>Andrea Dosi</dc:creator>
  <cp:lastModifiedBy>Gian Franco</cp:lastModifiedBy>
  <cp:revision>173</cp:revision>
  <cp:lastPrinted>2000-10-31T16:12:42Z</cp:lastPrinted>
  <dcterms:created xsi:type="dcterms:W3CDTF">2000-02-26T14:18:40Z</dcterms:created>
  <dcterms:modified xsi:type="dcterms:W3CDTF">2022-07-18T07:08:03Z</dcterms:modified>
  <cp:category>28-04-2002</cp:category>
</cp:coreProperties>
</file>