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unknown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80" r:id="rId3"/>
    <p:sldId id="308" r:id="rId4"/>
    <p:sldId id="311" r:id="rId5"/>
    <p:sldId id="312" r:id="rId6"/>
    <p:sldId id="314" r:id="rId7"/>
    <p:sldId id="316" r:id="rId8"/>
    <p:sldId id="315" r:id="rId9"/>
    <p:sldId id="317" r:id="rId10"/>
    <p:sldId id="318" r:id="rId11"/>
    <p:sldId id="319" r:id="rId12"/>
    <p:sldId id="296" r:id="rId13"/>
    <p:sldId id="281" r:id="rId14"/>
    <p:sldId id="282" r:id="rId15"/>
    <p:sldId id="285" r:id="rId16"/>
    <p:sldId id="313" r:id="rId17"/>
    <p:sldId id="293" r:id="rId18"/>
    <p:sldId id="294" r:id="rId19"/>
    <p:sldId id="291" r:id="rId20"/>
    <p:sldId id="286" r:id="rId21"/>
    <p:sldId id="287" r:id="rId22"/>
    <p:sldId id="289" r:id="rId23"/>
    <p:sldId id="290" r:id="rId24"/>
    <p:sldId id="297" r:id="rId25"/>
    <p:sldId id="300" r:id="rId26"/>
    <p:sldId id="301" r:id="rId27"/>
    <p:sldId id="302" r:id="rId28"/>
    <p:sldId id="320" r:id="rId29"/>
    <p:sldId id="321" r:id="rId30"/>
    <p:sldId id="304" r:id="rId31"/>
    <p:sldId id="309" r:id="rId32"/>
    <p:sldId id="310" r:id="rId33"/>
    <p:sldId id="284" r:id="rId34"/>
    <p:sldId id="278" r:id="rId35"/>
    <p:sldId id="257" r:id="rId36"/>
  </p:sldIdLst>
  <p:sldSz cx="9144000" cy="5143500" type="screen16x9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634" y="-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48BBA-3E82-4D72-B1A4-365AAB5073C9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CFDB7-420B-4C03-BBA9-B16B254B3F0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658113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95325"/>
            <a:ext cx="6092825" cy="3427413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97E01611-6686-4C9B-81CA-E431BEAE3551}" type="slidenum">
              <a:rPr lang="it-IT" spc="-1">
                <a:latin typeface="Times New Roman"/>
              </a:rPr>
              <a:pPr algn="r"/>
              <a:t>24</a:t>
            </a:fld>
            <a:endParaRPr lang="it-IT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4005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ns.sanita.it/invoke/PROGRAMMAZIONE.MonitoraggioConsumi:FPR1VMON?ANNO=2021&amp;NR_INVIO=5&amp;RIEP=1&amp;DESCR_PER=mag-mag&amp;COD_SRC=010&amp;CLS_EMOC=1&amp;REGIONE=Piemonte" TargetMode="External"/><Relationship Id="rId5" Type="http://schemas.openxmlformats.org/officeDocument/2006/relationships/hyperlink" Target="https://cns.sanita.it/invoke/PROGRAMMAZIONE.MonitoraggioConsumi:FPR1VMON?ANNO=2022&amp;NR_INVIO=5&amp;RIEP=1&amp;DESCR_PER=mag-mag&amp;COD_SRC=010&amp;CLS_EMOC=1&amp;REGIONE=Piemonte" TargetMode="External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7.xml"/><Relationship Id="rId1" Type="http://schemas.openxmlformats.org/officeDocument/2006/relationships/video" Target="../media/media1.mp4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2499742"/>
            <a:ext cx="4080873" cy="2225047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1059582"/>
            <a:ext cx="7344816" cy="1102519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 stato dell’arte della produzione di plasma in Regione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32185" y="2643758"/>
            <a:ext cx="4320480" cy="1728192"/>
          </a:xfrm>
        </p:spPr>
        <p:txBody>
          <a:bodyPr>
            <a:normAutofit fontScale="62500" lnSpcReduction="20000"/>
          </a:bodyPr>
          <a:lstStyle/>
          <a:p>
            <a:pPr lvl="0"/>
            <a:endParaRPr lang="it-IT" sz="1800" dirty="0">
              <a:solidFill>
                <a:srgbClr val="0070C0"/>
              </a:solidFill>
            </a:endParaRPr>
          </a:p>
          <a:p>
            <a:pPr lvl="0"/>
            <a:r>
              <a:rPr lang="it-IT" sz="2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Oleggio 08 Luglio 2022</a:t>
            </a:r>
          </a:p>
          <a:p>
            <a:pPr lvl="0"/>
            <a:endParaRPr lang="it-IT" sz="1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endParaRPr lang="it-IT" sz="1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it-IT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Giovanni Camisasca</a:t>
            </a:r>
            <a:endParaRPr lang="it-IT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 algn="l"/>
            <a:endParaRPr lang="it-IT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it-IT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ASL  Novara -  </a:t>
            </a:r>
            <a:r>
              <a:rPr lang="it-IT" sz="1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Dipartimento Servizi Diagnostici  -  SIMT-CPVE Ospedale SS Trinità – Borgomanero </a:t>
            </a:r>
          </a:p>
          <a:p>
            <a:pPr lvl="0"/>
            <a:r>
              <a:rPr lang="it-IT" sz="1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Referente Conto lavoro emoderivati e accreditamento SRC Piemonte</a:t>
            </a:r>
            <a:endParaRPr lang="it-IT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69473"/>
            <a:ext cx="2456929" cy="828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39061" y="69472"/>
            <a:ext cx="1897435" cy="630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3413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50"/>
            <a:ext cx="8559119" cy="4954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92247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472" y="195486"/>
            <a:ext cx="8634500" cy="486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218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A94EE5F9-6C07-F1C2-90AE-D457D14A5D7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797" y="699542"/>
            <a:ext cx="8588406" cy="316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0745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254" y="555526"/>
            <a:ext cx="397671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79907"/>
            <a:ext cx="3813533" cy="3648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61039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3518"/>
            <a:ext cx="4284513" cy="4012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83518"/>
            <a:ext cx="4257109" cy="4012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50486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023702" y="51470"/>
            <a:ext cx="723813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1" u="none" strike="noStrike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Programmazione annuale produzione emoderivati da conto lavoro</a:t>
            </a:r>
            <a:endParaRPr lang="it-IT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A50B2626-54F1-B75C-4E5E-7FA6BCBF5F1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24" y="411511"/>
            <a:ext cx="713337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8731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60241368"/>
              </p:ext>
            </p:extLst>
          </p:nvPr>
        </p:nvGraphicFramePr>
        <p:xfrm>
          <a:off x="1403648" y="1083203"/>
          <a:ext cx="6438900" cy="31447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8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4623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 dirty="0">
                          <a:effectLst/>
                        </a:rPr>
                        <a:t>Descrizione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u="none" strike="noStrike">
                          <a:effectLst/>
                        </a:rPr>
                        <a:t>Quantità PIEMONTE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>
                          <a:effectLst/>
                        </a:rPr>
                        <a:t>Importo al kg.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Importo €  totale annuo aggiornato IVA al 10% esclusa PIEMONTE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Importo €  totale annuo aggiornato IVA al 10% compresa PIEMONTE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679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Plasma categ. A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             20.000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€ 167,87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</a:rPr>
                        <a:t>€ 3.357.400,00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€ 3.693.140,00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679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Plasma categ. B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             50.000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</a:rPr>
                        <a:t>€ 127,34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€ 6.367.000,00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€ 7.003.700,00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76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Plasma categ. C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</a:rPr>
                        <a:t>                2.500 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€ 116,22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€ 290.550,00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€ 319.605,00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76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 dirty="0" err="1">
                          <a:effectLst/>
                        </a:rPr>
                        <a:t>Plasmagrade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</a:rPr>
                        <a:t>                1.500 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€ 175,48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€ 263.220,00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€ 289.542,00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76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Plasmagrade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                1.500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€ 165,71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€ 248.565,00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€ 273.421,50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76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Plasmagrade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                1.500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€ 156,00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€ 234.000,00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€ 257.400,00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76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Plasmagrade tot.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                4.500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 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 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 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6291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 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 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TOTALE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€ 10.760.735,00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</a:rPr>
                        <a:t>€ 11.836.808,50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6" name="Rettangolo 5"/>
          <p:cNvSpPr/>
          <p:nvPr/>
        </p:nvSpPr>
        <p:spPr>
          <a:xfrm>
            <a:off x="1023702" y="267494"/>
            <a:ext cx="72381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1" u="none" strike="noStrike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Programmazione annuale produzione emoderivati da conto </a:t>
            </a:r>
            <a:r>
              <a:rPr lang="it-IT" sz="2000" b="1" u="none" strike="noStrike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lavoro</a:t>
            </a:r>
          </a:p>
          <a:p>
            <a:pPr algn="ctr"/>
            <a:r>
              <a:rPr lang="it-IT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  <a:r>
              <a:rPr lang="it-IT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relativa spesa per la Regione Piemonte</a:t>
            </a:r>
            <a:endParaRPr lang="it-IT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5856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915942" y="51470"/>
            <a:ext cx="545367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1400" b="1" u="none" strike="noStrike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Analisi di contesto: </a:t>
            </a:r>
            <a:r>
              <a:rPr lang="it-IT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</a:t>
            </a:r>
            <a:r>
              <a:rPr lang="it-IT" sz="1400" b="1" u="none" strike="noStrike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abbisogno segnalato da farmacie AASS Piemonte</a:t>
            </a:r>
            <a:endParaRPr lang="it-IT" sz="1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1255"/>
            <a:ext cx="8243896" cy="4585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44968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45007" y="51470"/>
            <a:ext cx="797801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1400" b="1" u="none" strike="noStrike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Analisi di contesto: effettiva produzione possibile e differenziale su acquisizione da gara commerciale</a:t>
            </a:r>
            <a:endParaRPr lang="it-IT" sz="1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700" y="452781"/>
            <a:ext cx="8786605" cy="454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6300192" y="1491630"/>
            <a:ext cx="576064" cy="1008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3635896" y="1581732"/>
            <a:ext cx="2520280" cy="92333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1 - sempre se disponibile sul </a:t>
            </a:r>
            <a:r>
              <a:rPr lang="it-IT" dirty="0" err="1">
                <a:solidFill>
                  <a:srgbClr val="FF0000"/>
                </a:solidFill>
              </a:rPr>
              <a:t>mercatro</a:t>
            </a:r>
            <a:endParaRPr lang="it-IT" dirty="0">
              <a:solidFill>
                <a:srgbClr val="FF0000"/>
              </a:solidFill>
            </a:endParaRPr>
          </a:p>
          <a:p>
            <a:r>
              <a:rPr lang="it-IT" dirty="0">
                <a:solidFill>
                  <a:srgbClr val="FF0000"/>
                </a:solidFill>
              </a:rPr>
              <a:t>2 - e a quale prezzo … </a:t>
            </a:r>
          </a:p>
        </p:txBody>
      </p:sp>
    </p:spTree>
    <p:extLst>
      <p:ext uri="{BB962C8B-B14F-4D97-AF65-F5344CB8AC3E}">
        <p14:creationId xmlns:p14="http://schemas.microsoft.com/office/powerpoint/2010/main" xmlns="" val="214090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244579" y="123478"/>
            <a:ext cx="317529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1" u="none" strike="noStrike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 criticità emergente:</a:t>
            </a:r>
          </a:p>
          <a:p>
            <a:pPr algn="ctr"/>
            <a:r>
              <a:rPr lang="it-IT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gestione dell’appropriatezza</a:t>
            </a:r>
            <a:endParaRPr lang="it-IT" sz="2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516" y="1028472"/>
            <a:ext cx="2813348" cy="399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67494"/>
            <a:ext cx="4355976" cy="4723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28731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411510"/>
            <a:ext cx="77768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kern="0" spc="100" dirty="0">
                <a:solidFill>
                  <a:prstClr val="black">
                    <a:lumMod val="65000"/>
                    <a:lumOff val="35000"/>
                  </a:prstClr>
                </a:solidFill>
                <a:latin typeface="Apple Chancery" pitchFamily="66" charset="0"/>
                <a:cs typeface="Arial" charset="0"/>
              </a:rPr>
              <a:t>Il sottoscritto,  Giovanni Camisasca  in qualità di Relatore </a:t>
            </a:r>
            <a:br>
              <a:rPr lang="it-IT" kern="0" spc="100" dirty="0">
                <a:solidFill>
                  <a:prstClr val="black">
                    <a:lumMod val="65000"/>
                    <a:lumOff val="35000"/>
                  </a:prstClr>
                </a:solidFill>
                <a:latin typeface="Apple Chancery" pitchFamily="66" charset="0"/>
                <a:cs typeface="Arial" charset="0"/>
              </a:rPr>
            </a:br>
            <a:r>
              <a:rPr lang="it-IT" kern="0" spc="100" dirty="0">
                <a:solidFill>
                  <a:prstClr val="black">
                    <a:lumMod val="65000"/>
                    <a:lumOff val="35000"/>
                  </a:prstClr>
                </a:solidFill>
                <a:latin typeface="Apple Chancery" pitchFamily="66" charset="0"/>
                <a:cs typeface="Arial" charset="0"/>
              </a:rPr>
              <a:t>dichiara che</a:t>
            </a:r>
            <a:br>
              <a:rPr lang="it-IT" kern="0" spc="100" dirty="0">
                <a:solidFill>
                  <a:prstClr val="black">
                    <a:lumMod val="65000"/>
                    <a:lumOff val="35000"/>
                  </a:prstClr>
                </a:solidFill>
                <a:latin typeface="Apple Chancery" pitchFamily="66" charset="0"/>
                <a:cs typeface="Arial" charset="0"/>
              </a:rPr>
            </a:br>
            <a:r>
              <a:rPr lang="it-IT" kern="0" spc="100" dirty="0">
                <a:solidFill>
                  <a:prstClr val="black">
                    <a:lumMod val="65000"/>
                    <a:lumOff val="35000"/>
                  </a:prstClr>
                </a:solidFill>
                <a:latin typeface="Apple Chancery" pitchFamily="66" charset="0"/>
                <a:cs typeface="Arial" charset="0"/>
              </a:rPr>
              <a:t/>
            </a:r>
            <a:br>
              <a:rPr lang="it-IT" kern="0" spc="100" dirty="0">
                <a:solidFill>
                  <a:prstClr val="black">
                    <a:lumMod val="65000"/>
                    <a:lumOff val="35000"/>
                  </a:prstClr>
                </a:solidFill>
                <a:latin typeface="Apple Chancery" pitchFamily="66" charset="0"/>
                <a:cs typeface="Arial" charset="0"/>
              </a:rPr>
            </a:br>
            <a:r>
              <a:rPr lang="it-IT" kern="0" spc="100" dirty="0">
                <a:solidFill>
                  <a:prstClr val="black">
                    <a:lumMod val="65000"/>
                    <a:lumOff val="35000"/>
                  </a:prstClr>
                </a:solidFill>
                <a:latin typeface="Apple Chancery" pitchFamily="66" charset="0"/>
                <a:cs typeface="Arial" charset="0"/>
              </a:rPr>
              <a:t>nell’esercizio della Sua funzione e per l’evento in oggetto, NON È in alcun modo portatore di interessi commerciali propri o di terzi; e che gli eventuali rapporti avuti negli ultimi due anni con soggetti portatori di interessi commerciali non sono tali da permettere a tali soggetti di influenzare le mie funzioni al fine di trarne vantaggio.</a:t>
            </a:r>
          </a:p>
          <a:p>
            <a:pPr>
              <a:defRPr/>
            </a:pPr>
            <a:endParaRPr lang="it-IT" kern="0" spc="100" dirty="0">
              <a:solidFill>
                <a:prstClr val="black">
                  <a:lumMod val="65000"/>
                  <a:lumOff val="35000"/>
                </a:prstClr>
              </a:solidFill>
              <a:latin typeface="Apple Chancery" pitchFamily="66" charset="0"/>
              <a:cs typeface="Arial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6F43E7FE-94FA-4E17-B027-395C0B2B83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8418" y="2859782"/>
            <a:ext cx="2146552" cy="73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1491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274551" y="267494"/>
            <a:ext cx="673646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1" u="none" strike="noStrike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Alcune riflessioni economiche sul conto lavoro …  ci proviamo</a:t>
            </a:r>
            <a:endParaRPr lang="it-IT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95536" y="843558"/>
            <a:ext cx="856895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FF0000"/>
                </a:solidFill>
              </a:rPr>
              <a:t>In risposta alla criticità relativa all’approvvigionamento di Immunoglobuline </a:t>
            </a:r>
            <a:r>
              <a:rPr lang="it-IT" i="1" dirty="0"/>
              <a:t>(farmaco salvavita) per le quali anche </a:t>
            </a:r>
            <a:r>
              <a:rPr lang="it-IT" b="1" i="1" dirty="0">
                <a:solidFill>
                  <a:srgbClr val="FF0000"/>
                </a:solidFill>
              </a:rPr>
              <a:t>l’ultima gara commerciale della nostra Regione è andata deserta</a:t>
            </a:r>
            <a:r>
              <a:rPr lang="it-IT" i="1" dirty="0"/>
              <a:t>, </a:t>
            </a:r>
            <a:r>
              <a:rPr lang="it-IT" b="1" i="1" dirty="0">
                <a:solidFill>
                  <a:srgbClr val="FF0000"/>
                </a:solidFill>
              </a:rPr>
              <a:t>abbiamo concordato con l’Accordo LPS (Regioni Lombardia, Piemonte e Sardegna) la produzione di 3 lotti aggiuntivi </a:t>
            </a:r>
            <a:r>
              <a:rPr lang="it-IT" i="1" dirty="0"/>
              <a:t>di tale farmaco tramite il </a:t>
            </a:r>
            <a:r>
              <a:rPr lang="it-IT" i="1" dirty="0" err="1"/>
              <a:t>contolavoro</a:t>
            </a:r>
            <a:r>
              <a:rPr lang="it-IT" i="1" dirty="0"/>
              <a:t> emoderivati. </a:t>
            </a:r>
            <a:r>
              <a:rPr lang="it-IT" dirty="0"/>
              <a:t/>
            </a:r>
            <a:br>
              <a:rPr lang="it-IT" dirty="0"/>
            </a:br>
            <a:r>
              <a:rPr lang="it-IT" i="1" dirty="0"/>
              <a:t>Per detta produzione utilizzeremo come base di partenza </a:t>
            </a:r>
            <a:r>
              <a:rPr lang="it-IT" b="1" i="1" dirty="0">
                <a:solidFill>
                  <a:srgbClr val="FF0000"/>
                </a:solidFill>
              </a:rPr>
              <a:t>i semilavorati </a:t>
            </a:r>
            <a:r>
              <a:rPr lang="it-IT" i="1" dirty="0"/>
              <a:t>già in deposito presso la ditta </a:t>
            </a:r>
            <a:r>
              <a:rPr lang="it-IT" i="1" dirty="0" err="1"/>
              <a:t>Kedrion</a:t>
            </a:r>
            <a:r>
              <a:rPr lang="it-IT" i="1" dirty="0"/>
              <a:t> che daranno luogo ad una distribuzione percentualmente suddivisa come da regolamento dell’Accordo stesso:</a:t>
            </a:r>
            <a:r>
              <a:rPr lang="it-IT" dirty="0"/>
              <a:t/>
            </a:r>
            <a:br>
              <a:rPr lang="it-IT" dirty="0"/>
            </a:br>
            <a:r>
              <a:rPr lang="it-IT" i="1" dirty="0">
                <a:solidFill>
                  <a:schemeClr val="bg1">
                    <a:lumMod val="65000"/>
                  </a:schemeClr>
                </a:solidFill>
              </a:rPr>
              <a:t>62% Lombardia</a:t>
            </a:r>
            <a:r>
              <a:rPr lang="it-IT" dirty="0"/>
              <a:t/>
            </a:r>
            <a:br>
              <a:rPr lang="it-IT" dirty="0"/>
            </a:br>
            <a:r>
              <a:rPr lang="it-IT" sz="2800" b="1" i="1" dirty="0">
                <a:solidFill>
                  <a:srgbClr val="FF0000"/>
                </a:solidFill>
              </a:rPr>
              <a:t>33% Piemonte</a:t>
            </a:r>
            <a:r>
              <a:rPr lang="it-IT" dirty="0"/>
              <a:t/>
            </a:r>
            <a:br>
              <a:rPr lang="it-IT" dirty="0"/>
            </a:br>
            <a:r>
              <a:rPr lang="it-IT" i="1" dirty="0">
                <a:solidFill>
                  <a:schemeClr val="bg1">
                    <a:lumMod val="65000"/>
                  </a:schemeClr>
                </a:solidFill>
              </a:rPr>
              <a:t>5% Sardegna</a:t>
            </a:r>
            <a:endParaRPr lang="it-IT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6375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308214" y="267494"/>
            <a:ext cx="666913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Alcune riflessioni economiche sul conto lavoro …  ci proviamo</a:t>
            </a:r>
          </a:p>
        </p:txBody>
      </p:sp>
      <p:sp>
        <p:nvSpPr>
          <p:cNvPr id="2" name="Rettangolo 1"/>
          <p:cNvSpPr/>
          <p:nvPr/>
        </p:nvSpPr>
        <p:spPr>
          <a:xfrm>
            <a:off x="395536" y="843558"/>
            <a:ext cx="8568952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/>
              <a:t>Di questi 3 lotti, pertanto, </a:t>
            </a:r>
            <a:r>
              <a:rPr lang="it-IT" b="1" i="1" dirty="0">
                <a:solidFill>
                  <a:srgbClr val="FF0000"/>
                </a:solidFill>
              </a:rPr>
              <a:t>1 sarà di competenza della nostra Regione </a:t>
            </a:r>
          </a:p>
          <a:p>
            <a:endParaRPr lang="it-IT" b="1" i="1" dirty="0">
              <a:solidFill>
                <a:srgbClr val="FF0000"/>
              </a:solidFill>
            </a:endParaRPr>
          </a:p>
          <a:p>
            <a:r>
              <a:rPr lang="it-IT" i="1" dirty="0"/>
              <a:t>Complessivamente potremo disporre per il 2022 di una </a:t>
            </a:r>
            <a:r>
              <a:rPr lang="it-IT" b="1" i="1" dirty="0">
                <a:solidFill>
                  <a:srgbClr val="FF0000"/>
                </a:solidFill>
              </a:rPr>
              <a:t>quantità aggiuntiva in </a:t>
            </a:r>
            <a:r>
              <a:rPr lang="it-IT" i="1" dirty="0"/>
              <a:t>Immunoglobuline pari a 31.500 grammi, che </a:t>
            </a:r>
            <a:r>
              <a:rPr lang="it-IT" b="1" i="1" dirty="0">
                <a:solidFill>
                  <a:srgbClr val="FF0000"/>
                </a:solidFill>
              </a:rPr>
              <a:t>costituisce poco più del 10% di quanto distribuiamo mediamente ogni anno</a:t>
            </a:r>
            <a:r>
              <a:rPr lang="it-IT" i="1" dirty="0"/>
              <a:t> alle farmacie Aziendali, </a:t>
            </a:r>
            <a:r>
              <a:rPr lang="it-IT" i="1" dirty="0">
                <a:solidFill>
                  <a:srgbClr val="FF0000"/>
                </a:solidFill>
              </a:rPr>
              <a:t>andando a coprire complessivamente i ….</a:t>
            </a:r>
          </a:p>
          <a:p>
            <a:endParaRPr lang="it-IT" sz="600" i="1" dirty="0">
              <a:solidFill>
                <a:srgbClr val="FF0000"/>
              </a:solidFill>
            </a:endParaRPr>
          </a:p>
          <a:p>
            <a:pPr algn="ctr"/>
            <a:r>
              <a:rPr lang="it-IT" sz="2400" b="1" i="1" dirty="0">
                <a:solidFill>
                  <a:srgbClr val="FF0000"/>
                </a:solidFill>
              </a:rPr>
              <a:t>2/3 circa del fabbisogno regionale</a:t>
            </a:r>
            <a:r>
              <a:rPr lang="it-IT" b="1" i="1" dirty="0"/>
              <a:t> </a:t>
            </a:r>
          </a:p>
          <a:p>
            <a:endParaRPr lang="it-IT" i="1" dirty="0"/>
          </a:p>
          <a:p>
            <a:r>
              <a:rPr lang="it-IT" i="1" dirty="0"/>
              <a:t>(stima del Centro Nazionale Sangue).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826967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308214" y="267494"/>
            <a:ext cx="666913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Alcune riflessioni economiche sul conto lavoro …  ci proviamo</a:t>
            </a:r>
          </a:p>
        </p:txBody>
      </p:sp>
      <p:sp>
        <p:nvSpPr>
          <p:cNvPr id="2" name="Rettangolo 1"/>
          <p:cNvSpPr/>
          <p:nvPr/>
        </p:nvSpPr>
        <p:spPr>
          <a:xfrm>
            <a:off x="400444" y="1203598"/>
            <a:ext cx="85689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/>
              <a:t>Considerando una resa media di trasformazione pari a 4,15 gr di immunoglobuline per ogni Kg di plasma, </a:t>
            </a:r>
            <a:r>
              <a:rPr lang="it-IT" b="1" i="1" dirty="0">
                <a:solidFill>
                  <a:srgbClr val="FF0000"/>
                </a:solidFill>
              </a:rPr>
              <a:t>l’operazione sopra indicata porterà ad un consumo di circa 7.600 kg di Plasma già conferito</a:t>
            </a:r>
            <a:r>
              <a:rPr lang="it-IT" i="1" dirty="0"/>
              <a:t> (semilavorato e stoccato nel magazzino dell’Accordo LPS).</a:t>
            </a:r>
          </a:p>
          <a:p>
            <a:endParaRPr lang="it-IT" i="1" dirty="0"/>
          </a:p>
          <a:p>
            <a:r>
              <a:rPr lang="it-IT" i="1" dirty="0"/>
              <a:t>A fronte di una spesa di 230.000 da prevedere per l’operazione ed aggiungendo i costi già sostenuti per produrre i semilavorati, che hanno determinato peraltro la produzione di Albumina ed Antitrombina a disposizione delle Farmacie piemontesi, </a:t>
            </a:r>
            <a:r>
              <a:rPr lang="it-IT" b="1" i="1" dirty="0">
                <a:solidFill>
                  <a:srgbClr val="FF0000"/>
                </a:solidFill>
              </a:rPr>
              <a:t>un grammo di Immunoglobuline costerà complessivamente 22,86 Euro</a:t>
            </a:r>
            <a:r>
              <a:rPr lang="it-IT" i="1" dirty="0"/>
              <a:t> </a:t>
            </a:r>
            <a:r>
              <a:rPr lang="it-IT" b="1" i="1" dirty="0">
                <a:solidFill>
                  <a:srgbClr val="FF0000"/>
                </a:solidFill>
              </a:rPr>
              <a:t>contro un valore commerciale </a:t>
            </a:r>
            <a:r>
              <a:rPr lang="it-IT" i="1" dirty="0"/>
              <a:t>che ormai si attesta, a patto di trovarlo sul mercato (cosa peraltro sempre più difficile, vista la forbice domanda/offerta in ampliamento) a </a:t>
            </a:r>
            <a:r>
              <a:rPr lang="it-IT" b="1" i="1" dirty="0">
                <a:solidFill>
                  <a:srgbClr val="FF0000"/>
                </a:solidFill>
              </a:rPr>
              <a:t>50 – 55 euro al grammo</a:t>
            </a:r>
            <a:r>
              <a:rPr lang="it-IT" i="1" dirty="0"/>
              <a:t>.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403648" y="4366453"/>
            <a:ext cx="61795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Stimiamo  32 x 31.500  =  1.000.000 €   circa di risparmio </a:t>
            </a:r>
          </a:p>
        </p:txBody>
      </p:sp>
    </p:spTree>
    <p:extLst>
      <p:ext uri="{BB962C8B-B14F-4D97-AF65-F5344CB8AC3E}">
        <p14:creationId xmlns:p14="http://schemas.microsoft.com/office/powerpoint/2010/main" xmlns="" val="34529859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308214" y="267494"/>
            <a:ext cx="666913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Alcune riflessioni economiche sul conto lavoro …  ci proviamo</a:t>
            </a:r>
          </a:p>
        </p:txBody>
      </p:sp>
      <p:sp>
        <p:nvSpPr>
          <p:cNvPr id="2" name="Rettangolo 1"/>
          <p:cNvSpPr/>
          <p:nvPr/>
        </p:nvSpPr>
        <p:spPr>
          <a:xfrm>
            <a:off x="400444" y="1203598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i="1" dirty="0"/>
          </a:p>
          <a:p>
            <a:r>
              <a:rPr lang="it-IT" i="1" dirty="0"/>
              <a:t>Vista la situazione mondiale di carenza in emoderivati e soprattutto in Immunoglobuline, </a:t>
            </a:r>
            <a:r>
              <a:rPr lang="it-IT" b="1" i="1" dirty="0">
                <a:solidFill>
                  <a:srgbClr val="FF0000"/>
                </a:solidFill>
              </a:rPr>
              <a:t>sarebbe auspicabile investire nel sistema trasfusionale</a:t>
            </a:r>
            <a:r>
              <a:rPr lang="it-IT" i="1" dirty="0"/>
              <a:t>, </a:t>
            </a:r>
            <a:r>
              <a:rPr lang="it-IT" b="1" i="1" dirty="0">
                <a:solidFill>
                  <a:srgbClr val="FF0000"/>
                </a:solidFill>
              </a:rPr>
              <a:t>da cui deriva la materia prima</a:t>
            </a:r>
            <a:r>
              <a:rPr lang="it-IT" i="1" dirty="0"/>
              <a:t>, una parte di questa economia di spesa andando ad inserire per il </a:t>
            </a:r>
            <a:r>
              <a:rPr lang="it-IT" b="1" i="1" dirty="0">
                <a:solidFill>
                  <a:srgbClr val="FF0000"/>
                </a:solidFill>
              </a:rPr>
              <a:t>2023 un progetto ulteriore finalizzato a recuperare, rinforzando la raccolta come peraltro ci viene richiesto dal programma nazionale di autosufficienza, almeno il plasma utilizzato (7.500 Kg) e che ci consenta di realizzare un incremento di risparmio reale sull’acquisto di emoderivati.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2853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628560" y="1357290"/>
            <a:ext cx="7886160" cy="26659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ctr">
            <a:normAutofit/>
          </a:bodyPr>
          <a:lstStyle/>
          <a:p>
            <a:pPr algn="ctr">
              <a:lnSpc>
                <a:spcPct val="90000"/>
              </a:lnSpc>
            </a:pPr>
            <a:endParaRPr lang="it-IT" sz="3300" spc="-1" dirty="0">
              <a:latin typeface="Arial"/>
            </a:endParaRPr>
          </a:p>
        </p:txBody>
      </p:sp>
      <p:pic>
        <p:nvPicPr>
          <p:cNvPr id="83" name="Picture 3"/>
          <p:cNvPicPr/>
          <p:nvPr/>
        </p:nvPicPr>
        <p:blipFill>
          <a:blip r:embed="rId3" cstate="print"/>
          <a:stretch/>
        </p:blipFill>
        <p:spPr>
          <a:xfrm>
            <a:off x="7650480" y="82620"/>
            <a:ext cx="1308660" cy="320794"/>
          </a:xfrm>
          <a:prstGeom prst="rect">
            <a:avLst/>
          </a:prstGeom>
          <a:ln w="0">
            <a:noFill/>
          </a:ln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FD87BE91-4E6E-DE39-1F09-3CE3053C22CD}"/>
              </a:ext>
            </a:extLst>
          </p:cNvPr>
          <p:cNvSpPr txBox="1"/>
          <p:nvPr/>
        </p:nvSpPr>
        <p:spPr>
          <a:xfrm>
            <a:off x="267541" y="4659982"/>
            <a:ext cx="8608199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it-IT" spc="38" dirty="0">
                <a:ln w="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I dati (primi cinque mesi 2022 vs 2021) e le</a:t>
            </a:r>
            <a:r>
              <a:rPr lang="it-IT" spc="38" dirty="0">
                <a:ln w="0"/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criticità 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650" y="534571"/>
            <a:ext cx="3632130" cy="582382"/>
          </a:xfrm>
          <a:prstGeom prst="rect">
            <a:avLst/>
          </a:prstGeom>
        </p:spPr>
      </p:pic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56159843"/>
              </p:ext>
            </p:extLst>
          </p:nvPr>
        </p:nvGraphicFramePr>
        <p:xfrm>
          <a:off x="322650" y="2573028"/>
          <a:ext cx="8366760" cy="1066866"/>
        </p:xfrm>
        <a:graphic>
          <a:graphicData uri="http://schemas.openxmlformats.org/drawingml/2006/table">
            <a:tbl>
              <a:tblPr/>
              <a:tblGrid>
                <a:gridCol w="6972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9723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168452">
                <a:tc gridSpan="12">
                  <a:txBody>
                    <a:bodyPr/>
                    <a:lstStyle/>
                    <a:p>
                      <a:r>
                        <a:rPr lang="it-IT" sz="800" dirty="0"/>
                        <a:t>Produzione e consumo - Piemonte - </a:t>
                      </a:r>
                      <a:r>
                        <a:rPr lang="it-IT" sz="800" b="1" dirty="0">
                          <a:solidFill>
                            <a:srgbClr val="FF0000"/>
                          </a:solidFill>
                        </a:rPr>
                        <a:t>Anno 2022 - Periodo </a:t>
                      </a:r>
                      <a:r>
                        <a:rPr lang="it-IT" sz="800" b="1" dirty="0" err="1">
                          <a:solidFill>
                            <a:srgbClr val="FF0000"/>
                          </a:solidFill>
                        </a:rPr>
                        <a:t>mag-mag</a:t>
                      </a:r>
                      <a:endParaRPr lang="it-IT" sz="800" b="1" dirty="0">
                        <a:solidFill>
                          <a:srgbClr val="FF0000"/>
                        </a:solidFill>
                      </a:endParaRPr>
                    </a:p>
                  </a:txBody>
                  <a:tcPr marL="42113" marR="42113" marT="21056" marB="21056" anchor="ctr">
                    <a:solidFill>
                      <a:srgbClr val="D8C1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1434">
                <a:tc rowSpan="2">
                  <a:txBody>
                    <a:bodyPr/>
                    <a:lstStyle/>
                    <a:p>
                      <a:r>
                        <a:rPr lang="it-IT" sz="800">
                          <a:effectLst/>
                        </a:rPr>
                        <a:t>Prodotto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Unità prodotte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Unità trasfuse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N. unità eliminate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Unità consumate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Bilancio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Unità acquisite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Unità cedute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Plasma per Emoderivati (</a:t>
                      </a:r>
                      <a:r>
                        <a:rPr lang="it-IT" sz="800" dirty="0" err="1">
                          <a:effectLst/>
                        </a:rPr>
                        <a:t>IgG</a:t>
                      </a:r>
                      <a:r>
                        <a:rPr lang="it-IT" sz="800" dirty="0">
                          <a:effectLst/>
                        </a:rPr>
                        <a:t>)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777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Scadenza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Cause tecniche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Cause sanitarie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Controllo qualità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1434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hlinkClick r:id="rId5" tooltip="Visualizza"/>
                        </a:rPr>
                        <a:t>Emazie</a:t>
                      </a:r>
                      <a:endParaRPr lang="it-IT" sz="800" dirty="0"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effectLst/>
                        </a:rPr>
                        <a:t>16.846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effectLst/>
                        </a:rPr>
                        <a:t>15.301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125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357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62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31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15.876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970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1.131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6.902,85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7773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Totale fino a maggio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>
                          <a:effectLst/>
                        </a:rPr>
                        <a:t>79.286</a:t>
                      </a:r>
                      <a:endParaRPr lang="it-IT" sz="800"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>
                          <a:effectLst/>
                        </a:rPr>
                        <a:t>72.485</a:t>
                      </a:r>
                      <a:endParaRPr lang="it-IT" sz="800"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681</a:t>
                      </a:r>
                      <a:endParaRPr lang="it-IT" sz="8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1.454</a:t>
                      </a:r>
                      <a:endParaRPr lang="it-IT" sz="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293</a:t>
                      </a:r>
                      <a:endParaRPr lang="it-IT" sz="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162</a:t>
                      </a:r>
                      <a:endParaRPr lang="it-IT" sz="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75.075</a:t>
                      </a:r>
                      <a:endParaRPr lang="it-IT" sz="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4.211</a:t>
                      </a:r>
                      <a:endParaRPr lang="it-IT" sz="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4</a:t>
                      </a:r>
                      <a:endParaRPr lang="it-IT" sz="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effectLst/>
                        </a:rPr>
                        <a:t>4.518</a:t>
                      </a:r>
                      <a:endParaRPr lang="it-IT" sz="800" dirty="0"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31.279,80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22650" y="1134909"/>
            <a:ext cx="8326050" cy="215444"/>
          </a:xfrm>
          <a:prstGeom prst="rect">
            <a:avLst/>
          </a:prstGeom>
          <a:solidFill>
            <a:srgbClr val="C1E4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it-IT" sz="1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el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52972312"/>
              </p:ext>
            </p:extLst>
          </p:nvPr>
        </p:nvGraphicFramePr>
        <p:xfrm>
          <a:off x="322650" y="1370258"/>
          <a:ext cx="8341296" cy="1066866"/>
        </p:xfrm>
        <a:graphic>
          <a:graphicData uri="http://schemas.openxmlformats.org/drawingml/2006/table">
            <a:tbl>
              <a:tblPr/>
              <a:tblGrid>
                <a:gridCol w="6951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51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51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51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51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510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51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9510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9510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9510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95108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95108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168452">
                <a:tc gridSpan="12">
                  <a:txBody>
                    <a:bodyPr/>
                    <a:lstStyle/>
                    <a:p>
                      <a:r>
                        <a:rPr lang="it-IT" sz="800" dirty="0"/>
                        <a:t>Produzione e consumo - Piemonte - </a:t>
                      </a:r>
                      <a:r>
                        <a:rPr lang="it-IT" sz="800" b="1" dirty="0">
                          <a:solidFill>
                            <a:srgbClr val="FF0000"/>
                          </a:solidFill>
                        </a:rPr>
                        <a:t>Anno 2021 - Periodo </a:t>
                      </a:r>
                      <a:r>
                        <a:rPr lang="it-IT" sz="800" b="1" dirty="0" err="1">
                          <a:solidFill>
                            <a:srgbClr val="FF0000"/>
                          </a:solidFill>
                        </a:rPr>
                        <a:t>mag-mag</a:t>
                      </a:r>
                      <a:endParaRPr lang="it-IT" sz="800" b="1" dirty="0">
                        <a:solidFill>
                          <a:srgbClr val="FF0000"/>
                        </a:solidFill>
                      </a:endParaRPr>
                    </a:p>
                  </a:txBody>
                  <a:tcPr marL="42113" marR="42113" marT="21056" marB="21056" anchor="ctr">
                    <a:solidFill>
                      <a:srgbClr val="D8C1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1434">
                <a:tc rowSpan="2">
                  <a:txBody>
                    <a:bodyPr/>
                    <a:lstStyle/>
                    <a:p>
                      <a:r>
                        <a:rPr lang="it-IT" sz="800">
                          <a:effectLst/>
                        </a:rPr>
                        <a:t>Prodotto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Unità prodotte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Unità trasfuse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N. unità eliminate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Unità consumate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Bilancio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Unità acquisite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Unità cedute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Plasma per Emoderivati (</a:t>
                      </a:r>
                      <a:r>
                        <a:rPr lang="it-IT" sz="800" dirty="0" err="1">
                          <a:effectLst/>
                        </a:rPr>
                        <a:t>IgG</a:t>
                      </a:r>
                      <a:r>
                        <a:rPr lang="it-IT" sz="800" dirty="0">
                          <a:effectLst/>
                        </a:rPr>
                        <a:t>)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777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Scadenza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Cause tecniche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Cause sanitarie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Controllo qualità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1434"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solidFill>
                            <a:srgbClr val="000000"/>
                          </a:solidFill>
                          <a:effectLst/>
                          <a:hlinkClick r:id="rId6" tooltip="Visualizza"/>
                        </a:rPr>
                        <a:t>Emazie</a:t>
                      </a:r>
                      <a:endParaRPr lang="it-IT" sz="800"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effectLst/>
                        </a:rPr>
                        <a:t>17.574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effectLst/>
                        </a:rPr>
                        <a:t>14.662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134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492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86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15.404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2.170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1.529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effectLst/>
                        </a:rPr>
                        <a:t>6.511,23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7773">
                <a:tc>
                  <a:txBody>
                    <a:bodyPr/>
                    <a:lstStyle/>
                    <a:p>
                      <a:pPr algn="ctr"/>
                      <a:r>
                        <a:rPr lang="it-IT" sz="800">
                          <a:effectLst/>
                        </a:rPr>
                        <a:t>Totale fino a maggio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>
                          <a:effectLst/>
                        </a:rPr>
                        <a:t>85.724</a:t>
                      </a:r>
                      <a:endParaRPr lang="it-IT" sz="800"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effectLst/>
                        </a:rPr>
                        <a:t>72.184</a:t>
                      </a:r>
                      <a:endParaRPr lang="it-IT" sz="800" dirty="0"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707</a:t>
                      </a:r>
                      <a:endParaRPr lang="it-IT" sz="8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2.252</a:t>
                      </a:r>
                      <a:endParaRPr lang="it-IT" sz="8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446</a:t>
                      </a:r>
                      <a:endParaRPr lang="it-IT" sz="8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172</a:t>
                      </a:r>
                      <a:endParaRPr lang="it-IT" sz="8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75.761</a:t>
                      </a:r>
                      <a:endParaRPr lang="it-IT" sz="8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9.963</a:t>
                      </a:r>
                      <a:endParaRPr lang="it-IT" sz="8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4</a:t>
                      </a:r>
                      <a:endParaRPr lang="it-IT" sz="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effectLst/>
                        </a:rPr>
                        <a:t>6.943</a:t>
                      </a:r>
                      <a:endParaRPr lang="it-IT" sz="800" dirty="0">
                        <a:effectLst/>
                      </a:endParaRP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32.961,66</a:t>
                      </a:r>
                    </a:p>
                  </a:txBody>
                  <a:tcPr marL="8774" marR="8774" marT="17547" marB="175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6" name="Tabel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96556603"/>
              </p:ext>
            </p:extLst>
          </p:nvPr>
        </p:nvGraphicFramePr>
        <p:xfrm>
          <a:off x="322651" y="3815863"/>
          <a:ext cx="8387010" cy="657077"/>
        </p:xfrm>
        <a:graphic>
          <a:graphicData uri="http://schemas.openxmlformats.org/drawingml/2006/table">
            <a:tbl>
              <a:tblPr/>
              <a:tblGrid>
                <a:gridCol w="706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004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126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11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8836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8539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793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6294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1627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2376"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2022 -2021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Unità prodotte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Unità trasfuse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Unità cedute (Altre Regioni)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effectLst/>
                        </a:rPr>
                        <a:t>Plasma per Emoderivati (</a:t>
                      </a:r>
                      <a:r>
                        <a:rPr lang="it-IT" sz="800" dirty="0" err="1">
                          <a:effectLst/>
                        </a:rPr>
                        <a:t>IgG</a:t>
                      </a:r>
                      <a:r>
                        <a:rPr lang="it-IT" sz="800" dirty="0">
                          <a:effectLst/>
                        </a:rPr>
                        <a:t>)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D9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5764"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it-IT" sz="1000" dirty="0">
                        <a:effectLst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8937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800" b="0" i="0" u="sng" strike="noStrike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5"/>
                        </a:rPr>
                        <a:t>Emazie</a:t>
                      </a:r>
                      <a:endParaRPr lang="it-IT" sz="8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-6438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301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C0B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-2425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-1682 Kg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954780" y="505717"/>
            <a:ext cx="4693920" cy="646331"/>
          </a:xfrm>
          <a:prstGeom prst="rect">
            <a:avLst/>
          </a:prstGeom>
          <a:solidFill>
            <a:srgbClr val="C1E4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it-IT" sz="800" b="1" dirty="0">
              <a:solidFill>
                <a:srgbClr val="000000"/>
              </a:solidFill>
              <a:latin typeface="Verdana" pitchFamily="34" charset="0"/>
              <a:cs typeface="Arial" pitchFamily="34" charset="0"/>
            </a:endParaRPr>
          </a:p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it-IT" sz="800" b="1" dirty="0">
              <a:solidFill>
                <a:srgbClr val="000000"/>
              </a:solidFill>
              <a:latin typeface="Verdana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Visualizza dati di produzione e consumo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it-IT" sz="800" b="1" dirty="0">
              <a:solidFill>
                <a:srgbClr val="000000"/>
              </a:solidFill>
              <a:latin typeface="Verdan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1875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7534"/>
            <a:ext cx="7751625" cy="423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523309" y="165868"/>
            <a:ext cx="46360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it-IT" sz="2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Invio plasma mese di maggio 2022</a:t>
            </a:r>
          </a:p>
        </p:txBody>
      </p:sp>
    </p:spTree>
    <p:extLst>
      <p:ext uri="{BB962C8B-B14F-4D97-AF65-F5344CB8AC3E}">
        <p14:creationId xmlns:p14="http://schemas.microsoft.com/office/powerpoint/2010/main" xmlns="" val="1431395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702136"/>
            <a:ext cx="7932390" cy="443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465667" y="165868"/>
            <a:ext cx="475130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it-IT" sz="2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Invio plasma gennaio - maggio 2022</a:t>
            </a:r>
          </a:p>
        </p:txBody>
      </p:sp>
    </p:spTree>
    <p:extLst>
      <p:ext uri="{BB962C8B-B14F-4D97-AF65-F5344CB8AC3E}">
        <p14:creationId xmlns:p14="http://schemas.microsoft.com/office/powerpoint/2010/main" xmlns="" val="6435728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676" y="627534"/>
            <a:ext cx="7992888" cy="4389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825318" y="157861"/>
            <a:ext cx="720267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it-IT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Invio plasma gennaio - maggio 2022 – e indicatori Piano Plasma nazionale</a:t>
            </a:r>
          </a:p>
        </p:txBody>
      </p:sp>
    </p:spTree>
    <p:extLst>
      <p:ext uri="{BB962C8B-B14F-4D97-AF65-F5344CB8AC3E}">
        <p14:creationId xmlns:p14="http://schemas.microsoft.com/office/powerpoint/2010/main" xmlns="" val="4359464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9502"/>
            <a:ext cx="8586973" cy="219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937204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83518"/>
            <a:ext cx="8029575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0842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411510"/>
            <a:ext cx="84969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/>
              <a:t>Il </a:t>
            </a:r>
            <a:r>
              <a:rPr lang="it-IT" sz="4000" dirty="0">
                <a:solidFill>
                  <a:srgbClr val="FF0000"/>
                </a:solidFill>
              </a:rPr>
              <a:t>67% </a:t>
            </a:r>
            <a:r>
              <a:rPr lang="it-IT" sz="4000" dirty="0"/>
              <a:t>del plasma avviato alla produzione dei farmaci plasmaderivati, proviene dagli Stati Uniti.</a:t>
            </a:r>
          </a:p>
          <a:p>
            <a:endParaRPr lang="it-IT" sz="4000" dirty="0">
              <a:solidFill>
                <a:srgbClr val="FF0000"/>
              </a:solidFill>
            </a:endParaRPr>
          </a:p>
          <a:p>
            <a:r>
              <a:rPr lang="it-IT" sz="4000" dirty="0">
                <a:solidFill>
                  <a:srgbClr val="FF0000"/>
                </a:solidFill>
              </a:rPr>
              <a:t>Il 15% circa dall’Europa .. </a:t>
            </a:r>
          </a:p>
        </p:txBody>
      </p:sp>
    </p:spTree>
    <p:extLst>
      <p:ext uri="{BB962C8B-B14F-4D97-AF65-F5344CB8AC3E}">
        <p14:creationId xmlns:p14="http://schemas.microsoft.com/office/powerpoint/2010/main" xmlns="" val="33075920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036" y="1258097"/>
            <a:ext cx="8791897" cy="2681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558947" y="195486"/>
            <a:ext cx="41040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Modelli a confronto</a:t>
            </a:r>
          </a:p>
        </p:txBody>
      </p:sp>
      <p:sp>
        <p:nvSpPr>
          <p:cNvPr id="6" name="Callout: linea piegata 5">
            <a:extLst>
              <a:ext uri="{FF2B5EF4-FFF2-40B4-BE49-F238E27FC236}">
                <a16:creationId xmlns:a16="http://schemas.microsoft.com/office/drawing/2014/main" xmlns="" id="{27AA752F-AB9F-1B9D-21C8-7DD0A36E53F3}"/>
              </a:ext>
            </a:extLst>
          </p:cNvPr>
          <p:cNvSpPr/>
          <p:nvPr/>
        </p:nvSpPr>
        <p:spPr>
          <a:xfrm>
            <a:off x="3283455" y="4062448"/>
            <a:ext cx="1296144" cy="86409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31215"/>
              <a:gd name="adj6" fmla="val -291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Sono presenti due UDR</a:t>
            </a:r>
          </a:p>
        </p:txBody>
      </p:sp>
    </p:spTree>
    <p:extLst>
      <p:ext uri="{BB962C8B-B14F-4D97-AF65-F5344CB8AC3E}">
        <p14:creationId xmlns:p14="http://schemas.microsoft.com/office/powerpoint/2010/main" xmlns="" val="16331213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7091908" cy="473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907823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38547"/>
            <a:ext cx="7341840" cy="3635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51470"/>
            <a:ext cx="6316960" cy="117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91094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condo video">
            <a:hlinkClick r:id="" action="ppaction://media"/>
            <a:extLst>
              <a:ext uri="{FF2B5EF4-FFF2-40B4-BE49-F238E27FC236}">
                <a16:creationId xmlns:a16="http://schemas.microsoft.com/office/drawing/2014/main" xmlns="" id="{60323056-B701-0A70-09DE-8D2E216CC6C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-20538"/>
            <a:ext cx="9144000" cy="514350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1907704" y="362005"/>
            <a:ext cx="5405518" cy="47705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it-IT" sz="25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Il colore del sangue </a:t>
            </a:r>
            <a:r>
              <a:rPr lang="it-IT" sz="25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…che</a:t>
            </a:r>
            <a:r>
              <a:rPr lang="it-IT" sz="25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salva una vita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72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7544" y="1203598"/>
            <a:ext cx="820891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prstClr val="black"/>
                </a:solidFill>
              </a:rPr>
              <a:t>Il sangue (e il plasma) non  si compra e non si vende  … </a:t>
            </a:r>
          </a:p>
          <a:p>
            <a:endParaRPr lang="it-IT" sz="2000" dirty="0">
              <a:solidFill>
                <a:prstClr val="black"/>
              </a:solidFill>
            </a:endParaRPr>
          </a:p>
          <a:p>
            <a:r>
              <a:rPr lang="it-IT" sz="2000" dirty="0">
                <a:solidFill>
                  <a:prstClr val="black"/>
                </a:solidFill>
              </a:rPr>
              <a:t>Stiamo parlando di LEA .. </a:t>
            </a:r>
            <a:r>
              <a:rPr lang="it-IT" sz="1600" dirty="0">
                <a:solidFill>
                  <a:prstClr val="black"/>
                </a:solidFill>
              </a:rPr>
              <a:t>(Livelli essenziali di assistenza) </a:t>
            </a:r>
          </a:p>
          <a:p>
            <a:endParaRPr lang="it-IT" sz="2000" dirty="0">
              <a:solidFill>
                <a:prstClr val="black"/>
              </a:solidFill>
            </a:endParaRPr>
          </a:p>
          <a:p>
            <a:r>
              <a:rPr lang="it-IT" sz="2800" b="1" dirty="0">
                <a:solidFill>
                  <a:prstClr val="black"/>
                </a:solidFill>
              </a:rPr>
              <a:t>Si compensano i costi di produzione </a:t>
            </a:r>
            <a:r>
              <a:rPr lang="it-IT" sz="2800" dirty="0">
                <a:solidFill>
                  <a:prstClr val="black"/>
                </a:solidFill>
              </a:rPr>
              <a:t>…  </a:t>
            </a:r>
          </a:p>
          <a:p>
            <a:endParaRPr lang="it-IT" sz="2800" dirty="0">
              <a:solidFill>
                <a:prstClr val="black"/>
              </a:solidFill>
            </a:endParaRPr>
          </a:p>
          <a:p>
            <a:r>
              <a:rPr lang="it-IT" sz="2400" dirty="0">
                <a:solidFill>
                  <a:prstClr val="black"/>
                </a:solidFill>
              </a:rPr>
              <a:t>quindi dobbiamo lavorare tutti nella stessa direzione .. </a:t>
            </a:r>
          </a:p>
          <a:p>
            <a:endParaRPr lang="it-IT" sz="2400" dirty="0">
              <a:solidFill>
                <a:prstClr val="black"/>
              </a:solidFill>
            </a:endParaRPr>
          </a:p>
          <a:p>
            <a:r>
              <a:rPr lang="it-IT" sz="2400" dirty="0">
                <a:solidFill>
                  <a:prstClr val="black"/>
                </a:solidFill>
              </a:rPr>
              <a:t>possibilmente quella indicata dall’ultimo filmato</a:t>
            </a:r>
          </a:p>
        </p:txBody>
      </p:sp>
      <p:sp>
        <p:nvSpPr>
          <p:cNvPr id="3" name="Rettangolo 2"/>
          <p:cNvSpPr/>
          <p:nvPr/>
        </p:nvSpPr>
        <p:spPr>
          <a:xfrm>
            <a:off x="805898" y="411524"/>
            <a:ext cx="2869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Take Home Message:</a:t>
            </a:r>
          </a:p>
        </p:txBody>
      </p:sp>
    </p:spTree>
    <p:extLst>
      <p:ext uri="{BB962C8B-B14F-4D97-AF65-F5344CB8AC3E}">
        <p14:creationId xmlns:p14="http://schemas.microsoft.com/office/powerpoint/2010/main" xmlns="" val="38593073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9542"/>
            <a:ext cx="252028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542079" y="123478"/>
            <a:ext cx="60482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Grazie a quei 1200 donatori</a:t>
            </a:r>
          </a:p>
        </p:txBody>
      </p:sp>
      <p:sp>
        <p:nvSpPr>
          <p:cNvPr id="5" name="Rettangolo 4"/>
          <p:cNvSpPr/>
          <p:nvPr/>
        </p:nvSpPr>
        <p:spPr>
          <a:xfrm>
            <a:off x="3829793" y="987574"/>
            <a:ext cx="445808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 grazie a tutti VOI</a:t>
            </a:r>
          </a:p>
          <a:p>
            <a:pPr algn="ctr"/>
            <a:r>
              <a:rPr lang="it-IT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 quanto fate … e </a:t>
            </a:r>
          </a:p>
          <a:p>
            <a:pPr algn="ctr"/>
            <a:r>
              <a:rPr lang="it-IT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certamente farete </a:t>
            </a:r>
          </a:p>
        </p:txBody>
      </p:sp>
      <p:sp>
        <p:nvSpPr>
          <p:cNvPr id="6" name="Rettangolo 5"/>
          <p:cNvSpPr/>
          <p:nvPr/>
        </p:nvSpPr>
        <p:spPr>
          <a:xfrm>
            <a:off x="395536" y="3291830"/>
            <a:ext cx="8496944" cy="1169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Obiettivo … da 70.000 a 90.000 kg di plasma raccolto  .. una “goccia”  dopo l’altra .. </a:t>
            </a:r>
          </a:p>
        </p:txBody>
      </p:sp>
    </p:spTree>
    <p:extLst>
      <p:ext uri="{BB962C8B-B14F-4D97-AF65-F5344CB8AC3E}">
        <p14:creationId xmlns:p14="http://schemas.microsoft.com/office/powerpoint/2010/main" xmlns="" val="186658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411510"/>
            <a:ext cx="84969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/>
              <a:t>In Italia  il  </a:t>
            </a:r>
            <a:r>
              <a:rPr lang="it-IT" sz="4000" dirty="0">
                <a:solidFill>
                  <a:srgbClr val="FF0000"/>
                </a:solidFill>
              </a:rPr>
              <a:t>23 % </a:t>
            </a:r>
            <a:r>
              <a:rPr lang="it-IT" sz="4000" dirty="0"/>
              <a:t>del plasma deriva da aferesi</a:t>
            </a:r>
          </a:p>
          <a:p>
            <a:endParaRPr lang="it-IT" sz="4000" dirty="0"/>
          </a:p>
          <a:p>
            <a:r>
              <a:rPr lang="it-IT" sz="4000" dirty="0"/>
              <a:t>Il </a:t>
            </a:r>
            <a:r>
              <a:rPr lang="it-IT" sz="4000" dirty="0">
                <a:solidFill>
                  <a:srgbClr val="FF0000"/>
                </a:solidFill>
              </a:rPr>
              <a:t>75 %</a:t>
            </a:r>
            <a:r>
              <a:rPr lang="it-IT" sz="4000" dirty="0"/>
              <a:t>  da scomposizione (non incrementabile a meno di eliminare rossi???)</a:t>
            </a:r>
            <a:r>
              <a:rPr lang="it-IT" sz="4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778939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411510"/>
            <a:ext cx="84969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/>
              <a:t>L’unica possibilità per recuperare il gap sui plasmaderivati è quindi :</a:t>
            </a:r>
          </a:p>
          <a:p>
            <a:endParaRPr lang="it-IT" sz="4000" dirty="0"/>
          </a:p>
          <a:p>
            <a:r>
              <a:rPr lang="it-IT" sz="4000" dirty="0">
                <a:solidFill>
                  <a:srgbClr val="FF0000"/>
                </a:solidFill>
              </a:rPr>
              <a:t>Incrementare la donazione di plasma da aferesi</a:t>
            </a:r>
          </a:p>
        </p:txBody>
      </p:sp>
    </p:spTree>
    <p:extLst>
      <p:ext uri="{BB962C8B-B14F-4D97-AF65-F5344CB8AC3E}">
        <p14:creationId xmlns:p14="http://schemas.microsoft.com/office/powerpoint/2010/main" xmlns="" val="3631418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4159" y="339502"/>
            <a:ext cx="6659927" cy="44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79489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922" y="195486"/>
            <a:ext cx="7984918" cy="451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66342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7494"/>
            <a:ext cx="7459292" cy="46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reccia a sinistra 1"/>
          <p:cNvSpPr/>
          <p:nvPr/>
        </p:nvSpPr>
        <p:spPr>
          <a:xfrm>
            <a:off x="6300192" y="4227934"/>
            <a:ext cx="1440160" cy="360040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66918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094"/>
            <a:ext cx="8588972" cy="4817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284473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950</Words>
  <Application>Microsoft Office PowerPoint</Application>
  <PresentationFormat>Presentazione su schermo (16:9)</PresentationFormat>
  <Paragraphs>203</Paragraphs>
  <Slides>35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6" baseType="lpstr">
      <vt:lpstr>Tema di Office</vt:lpstr>
      <vt:lpstr>Lo stato dell’arte della produzione di plasma in Regione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Conto lavoro e produzione emoderivati: quale contributo per la piena valorizzazione del dono?</dc:title>
  <dc:creator>Camisasca Giovanni</dc:creator>
  <cp:lastModifiedBy>Gian Franco</cp:lastModifiedBy>
  <cp:revision>65</cp:revision>
  <dcterms:created xsi:type="dcterms:W3CDTF">2022-05-24T08:59:24Z</dcterms:created>
  <dcterms:modified xsi:type="dcterms:W3CDTF">2022-07-18T07:12:24Z</dcterms:modified>
</cp:coreProperties>
</file>